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47"/>
  </p:notesMasterIdLst>
  <p:sldIdLst>
    <p:sldId id="292" r:id="rId3"/>
    <p:sldId id="300" r:id="rId4"/>
    <p:sldId id="259" r:id="rId5"/>
    <p:sldId id="260" r:id="rId6"/>
    <p:sldId id="304" r:id="rId7"/>
    <p:sldId id="303" r:id="rId8"/>
    <p:sldId id="305" r:id="rId9"/>
    <p:sldId id="302" r:id="rId10"/>
    <p:sldId id="261" r:id="rId11"/>
    <p:sldId id="263" r:id="rId12"/>
    <p:sldId id="264" r:id="rId13"/>
    <p:sldId id="266" r:id="rId14"/>
    <p:sldId id="267" r:id="rId15"/>
    <p:sldId id="268" r:id="rId16"/>
    <p:sldId id="269" r:id="rId17"/>
    <p:sldId id="270" r:id="rId18"/>
    <p:sldId id="271" r:id="rId19"/>
    <p:sldId id="272" r:id="rId20"/>
    <p:sldId id="273" r:id="rId21"/>
    <p:sldId id="275" r:id="rId22"/>
    <p:sldId id="276" r:id="rId23"/>
    <p:sldId id="277" r:id="rId24"/>
    <p:sldId id="307" r:id="rId25"/>
    <p:sldId id="278" r:id="rId26"/>
    <p:sldId id="279" r:id="rId27"/>
    <p:sldId id="280" r:id="rId28"/>
    <p:sldId id="281" r:id="rId29"/>
    <p:sldId id="282" r:id="rId30"/>
    <p:sldId id="283" r:id="rId31"/>
    <p:sldId id="284" r:id="rId32"/>
    <p:sldId id="285" r:id="rId33"/>
    <p:sldId id="286" r:id="rId34"/>
    <p:sldId id="287" r:id="rId35"/>
    <p:sldId id="298" r:id="rId36"/>
    <p:sldId id="290" r:id="rId37"/>
    <p:sldId id="288" r:id="rId38"/>
    <p:sldId id="289" r:id="rId39"/>
    <p:sldId id="291" r:id="rId40"/>
    <p:sldId id="301" r:id="rId41"/>
    <p:sldId id="293" r:id="rId42"/>
    <p:sldId id="306" r:id="rId43"/>
    <p:sldId id="295" r:id="rId44"/>
    <p:sldId id="296" r:id="rId45"/>
    <p:sldId id="29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40"/>
    <a:srgbClr val="EA10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p:restoredTop sz="87162" autoAdjust="0"/>
  </p:normalViewPr>
  <p:slideViewPr>
    <p:cSldViewPr snapToGrid="0" snapToObjects="1">
      <p:cViewPr varScale="1">
        <p:scale>
          <a:sx n="60" d="100"/>
          <a:sy n="60" d="100"/>
        </p:scale>
        <p:origin x="536"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05C22-A3E3-0C44-887A-5B91E66FBCE2}" type="datetimeFigureOut">
              <a:rPr lang="en-US" smtClean="0"/>
              <a:pPr/>
              <a:t>5/22/2018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5AB31-B4F9-B64B-B9F4-3CDFF032AC7D}" type="slidenum">
              <a:rPr lang="en-US" smtClean="0"/>
              <a:pPr/>
              <a:t>‹#›</a:t>
            </a:fld>
            <a:endParaRPr lang="en-US"/>
          </a:p>
        </p:txBody>
      </p:sp>
    </p:spTree>
    <p:extLst>
      <p:ext uri="{BB962C8B-B14F-4D97-AF65-F5344CB8AC3E}">
        <p14:creationId xmlns:p14="http://schemas.microsoft.com/office/powerpoint/2010/main" val="3381138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lifestylemedicine.org/Membership-Benefit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lifestylemedicine.org/Why-Joi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38597-3FF8-F044-9379-FCEC3B6224C7}" type="slidenum">
              <a:rPr lang="en-US" smtClean="0"/>
              <a:pPr/>
              <a:t>1</a:t>
            </a:fld>
            <a:endParaRPr lang="en-US" dirty="0"/>
          </a:p>
        </p:txBody>
      </p:sp>
    </p:spTree>
    <p:extLst>
      <p:ext uri="{BB962C8B-B14F-4D97-AF65-F5344CB8AC3E}">
        <p14:creationId xmlns:p14="http://schemas.microsoft.com/office/powerpoint/2010/main" val="180389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a:t>
            </a:r>
          </a:p>
          <a:p>
            <a:r>
              <a:rPr lang="en-US" dirty="0" smtClean="0"/>
              <a:t>Egger Chapter Fluids</a:t>
            </a:r>
          </a:p>
          <a:p>
            <a:endParaRPr lang="en-US" dirty="0" smtClean="0"/>
          </a:p>
          <a:p>
            <a:r>
              <a:rPr lang="en-US" sz="1200" b="0" i="1" kern="1200" dirty="0" smtClean="0">
                <a:solidFill>
                  <a:schemeClr val="tx1"/>
                </a:solidFill>
                <a:effectLst/>
                <a:latin typeface="+mn-lt"/>
                <a:ea typeface="+mn-ea"/>
                <a:cs typeface="+mn-cs"/>
              </a:rPr>
              <a:t>Copyright © 2011, Harvard University. For more information about The Healthy Eating Plate, please see The Nutrition Source, Department of Nutrition, Harvard School of Public Health, www.thenutritionsource.org, and Harvard Health Publications, www.health.harvard.edu.</a:t>
            </a:r>
            <a:endParaRPr lang="en-US" dirty="0" smtClean="0"/>
          </a:p>
          <a:p>
            <a:endParaRPr lang="en-US" dirty="0"/>
          </a:p>
        </p:txBody>
      </p:sp>
      <p:sp>
        <p:nvSpPr>
          <p:cNvPr id="4" name="Slide Number Placeholder 3"/>
          <p:cNvSpPr>
            <a:spLocks noGrp="1"/>
          </p:cNvSpPr>
          <p:nvPr>
            <p:ph type="sldNum" sz="quarter" idx="10"/>
          </p:nvPr>
        </p:nvSpPr>
        <p:spPr/>
        <p:txBody>
          <a:bodyPr/>
          <a:lstStyle/>
          <a:p>
            <a:fld id="{C2B3AFA7-E4D1-B54F-B176-21B1F2797DD7}" type="slidenum">
              <a:rPr lang="en-US" smtClean="0"/>
              <a:pPr/>
              <a:t>12</a:t>
            </a:fld>
            <a:endParaRPr lang="en-US"/>
          </a:p>
        </p:txBody>
      </p:sp>
    </p:spTree>
    <p:extLst>
      <p:ext uri="{BB962C8B-B14F-4D97-AF65-F5344CB8AC3E}">
        <p14:creationId xmlns:p14="http://schemas.microsoft.com/office/powerpoint/2010/main" val="212696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https://pixabay.com/en/plate-cook-gastronomy-meals-health-604423/</a:t>
            </a:r>
          </a:p>
        </p:txBody>
      </p:sp>
      <p:sp>
        <p:nvSpPr>
          <p:cNvPr id="4" name="Slide Number Placeholder 3"/>
          <p:cNvSpPr>
            <a:spLocks noGrp="1"/>
          </p:cNvSpPr>
          <p:nvPr>
            <p:ph type="sldNum" sz="quarter" idx="10"/>
          </p:nvPr>
        </p:nvSpPr>
        <p:spPr/>
        <p:txBody>
          <a:bodyPr/>
          <a:lstStyle/>
          <a:p>
            <a:fld id="{19C5AB31-B4F9-B64B-B9F4-3CDFF032AC7D}" type="slidenum">
              <a:rPr lang="en-US" smtClean="0"/>
              <a:pPr/>
              <a:t>24</a:t>
            </a:fld>
            <a:endParaRPr lang="en-US"/>
          </a:p>
        </p:txBody>
      </p:sp>
    </p:spTree>
    <p:extLst>
      <p:ext uri="{BB962C8B-B14F-4D97-AF65-F5344CB8AC3E}">
        <p14:creationId xmlns:p14="http://schemas.microsoft.com/office/powerpoint/2010/main" val="306195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Technically Avocado is a fruit (because it has seeds),</a:t>
            </a:r>
            <a:r>
              <a:rPr lang="en-US" baseline="0" dirty="0" smtClean="0"/>
              <a:t> however many times it is associated with vegetables.</a:t>
            </a:r>
            <a:endParaRPr lang="en-US" dirty="0"/>
          </a:p>
        </p:txBody>
      </p:sp>
      <p:sp>
        <p:nvSpPr>
          <p:cNvPr id="4" name="Slide Number Placeholder 3"/>
          <p:cNvSpPr>
            <a:spLocks noGrp="1"/>
          </p:cNvSpPr>
          <p:nvPr>
            <p:ph type="sldNum" sz="quarter" idx="10"/>
          </p:nvPr>
        </p:nvSpPr>
        <p:spPr/>
        <p:txBody>
          <a:bodyPr/>
          <a:lstStyle/>
          <a:p>
            <a:fld id="{19C5AB31-B4F9-B64B-B9F4-3CDFF032AC7D}" type="slidenum">
              <a:rPr lang="en-US" smtClean="0"/>
              <a:pPr/>
              <a:t>29</a:t>
            </a:fld>
            <a:endParaRPr lang="en-US"/>
          </a:p>
        </p:txBody>
      </p:sp>
    </p:spTree>
    <p:extLst>
      <p:ext uri="{BB962C8B-B14F-4D97-AF65-F5344CB8AC3E}">
        <p14:creationId xmlns:p14="http://schemas.microsoft.com/office/powerpoint/2010/main" val="3329624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Harris Benedict Equation is a formula that uses your BMR and then applies an activity factor to determine your total daily energy expenditure (calories). The only factor omitted by the Harris Benedict Equation is lean body mass. Remember, leaner bodies need more calories than less leaner ones. Therefore, this equation will be very accurate in all but the very muscular (will under-estimate calorie needs) and the very fat (will over-estimate calorie needs)</a:t>
            </a:r>
            <a:endParaRPr lang="en-US" dirty="0"/>
          </a:p>
        </p:txBody>
      </p:sp>
      <p:sp>
        <p:nvSpPr>
          <p:cNvPr id="4" name="Slide Number Placeholder 3"/>
          <p:cNvSpPr>
            <a:spLocks noGrp="1"/>
          </p:cNvSpPr>
          <p:nvPr>
            <p:ph type="sldNum" sz="quarter" idx="10"/>
          </p:nvPr>
        </p:nvSpPr>
        <p:spPr/>
        <p:txBody>
          <a:bodyPr/>
          <a:lstStyle/>
          <a:p>
            <a:fld id="{C2B3AFA7-E4D1-B54F-B176-21B1F2797DD7}" type="slidenum">
              <a:rPr lang="en-US" smtClean="0"/>
              <a:pPr/>
              <a:t>35</a:t>
            </a:fld>
            <a:endParaRPr lang="en-US" dirty="0"/>
          </a:p>
        </p:txBody>
      </p:sp>
    </p:spTree>
    <p:extLst>
      <p:ext uri="{BB962C8B-B14F-4D97-AF65-F5344CB8AC3E}">
        <p14:creationId xmlns:p14="http://schemas.microsoft.com/office/powerpoint/2010/main" val="85763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Hyperlink</a:t>
            </a:r>
            <a:r>
              <a:rPr lang="en-US" baseline="0" dirty="0" smtClean="0">
                <a:hlinkClick r:id="rId3"/>
              </a:rPr>
              <a:t> 1: </a:t>
            </a:r>
            <a:r>
              <a:rPr lang="en-US" dirty="0" smtClean="0">
                <a:hlinkClick r:id=""/>
              </a:rPr>
              <a:t>http://www.lifestylemedicine.org/Membership-Application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hlinkClick r:id=""/>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
              </a:rPr>
              <a:t>Hyperlink 2: http://www.lifestylemedicine.org/Membership-Benefits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hlinkClick r:id="rId4"/>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4"/>
              </a:rPr>
              <a:t>Hyperlink 3: http://www.lifestylemedicine.org/Why-Join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Hyperlink 4: http://</a:t>
            </a:r>
            <a:r>
              <a:rPr lang="en-US" dirty="0" err="1" smtClean="0"/>
              <a:t>www.lifestylemedicine.org</a:t>
            </a:r>
            <a:r>
              <a:rPr lang="en-US" dirty="0" smtClean="0"/>
              <a:t>/INTEREST-GROUPS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Hyperlink 5: https://vimeo.com/143219257</a:t>
            </a:r>
          </a:p>
          <a:p>
            <a:endParaRPr lang="en-US" dirty="0"/>
          </a:p>
        </p:txBody>
      </p:sp>
      <p:sp>
        <p:nvSpPr>
          <p:cNvPr id="4" name="Slide Number Placeholder 3"/>
          <p:cNvSpPr>
            <a:spLocks noGrp="1"/>
          </p:cNvSpPr>
          <p:nvPr>
            <p:ph type="sldNum" sz="quarter" idx="10"/>
          </p:nvPr>
        </p:nvSpPr>
        <p:spPr/>
        <p:txBody>
          <a:bodyPr/>
          <a:lstStyle/>
          <a:p>
            <a:fld id="{FA238597-3FF8-F044-9379-FCEC3B6224C7}"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97191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Hyperlink 1 &amp; 2: http://www.lifestylemedicine.org/Annual-Awards#DonaldAndersonPeggAwardforYoungLifestyleMedicineInnovators</a:t>
            </a:r>
          </a:p>
        </p:txBody>
      </p:sp>
      <p:sp>
        <p:nvSpPr>
          <p:cNvPr id="4" name="Slide Number Placeholder 3"/>
          <p:cNvSpPr>
            <a:spLocks noGrp="1"/>
          </p:cNvSpPr>
          <p:nvPr>
            <p:ph type="sldNum" sz="quarter" idx="10"/>
          </p:nvPr>
        </p:nvSpPr>
        <p:spPr/>
        <p:txBody>
          <a:bodyPr/>
          <a:lstStyle/>
          <a:p>
            <a:fld id="{FA238597-3FF8-F044-9379-FCEC3B6224C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30090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Hyperlink 1: </a:t>
            </a:r>
            <a:r>
              <a:rPr lang="en-US" dirty="0" err="1" smtClean="0"/>
              <a:t>Lmconference.org</a:t>
            </a:r>
            <a:endParaRPr lang="en-US" dirty="0" smtClean="0"/>
          </a:p>
        </p:txBody>
      </p:sp>
      <p:sp>
        <p:nvSpPr>
          <p:cNvPr id="4" name="Slide Number Placeholder 3"/>
          <p:cNvSpPr>
            <a:spLocks noGrp="1"/>
          </p:cNvSpPr>
          <p:nvPr>
            <p:ph type="sldNum" sz="quarter" idx="10"/>
          </p:nvPr>
        </p:nvSpPr>
        <p:spPr/>
        <p:txBody>
          <a:bodyPr/>
          <a:lstStyle/>
          <a:p>
            <a:fld id="{FA238597-3FF8-F044-9379-FCEC3B6224C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28932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Department of Agriculture and U.S. Department of Health and Human Services. Dietary Guidelines for Americans, 2010. 7th Edition, Washington, DC: U.S. Government Printing Office, December 2010</a:t>
            </a:r>
            <a:endParaRPr lang="en-US" dirty="0"/>
          </a:p>
        </p:txBody>
      </p:sp>
      <p:sp>
        <p:nvSpPr>
          <p:cNvPr id="4" name="Slide Number Placeholder 3"/>
          <p:cNvSpPr>
            <a:spLocks noGrp="1"/>
          </p:cNvSpPr>
          <p:nvPr>
            <p:ph type="sldNum" sz="quarter" idx="10"/>
          </p:nvPr>
        </p:nvSpPr>
        <p:spPr/>
        <p:txBody>
          <a:bodyPr/>
          <a:lstStyle/>
          <a:p>
            <a:fld id="{19C5AB31-B4F9-B64B-B9F4-3CDFF032AC7D}" type="slidenum">
              <a:rPr lang="en-US" smtClean="0"/>
              <a:pPr/>
              <a:t>3</a:t>
            </a:fld>
            <a:endParaRPr lang="en-US"/>
          </a:p>
        </p:txBody>
      </p:sp>
    </p:spTree>
    <p:extLst>
      <p:ext uri="{BB962C8B-B14F-4D97-AF65-F5344CB8AC3E}">
        <p14:creationId xmlns:p14="http://schemas.microsoft.com/office/powerpoint/2010/main" val="317676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6C37F6D-8EE0-7F46-8A39-70C733022FF2}" type="slidenum">
              <a:rPr lang="en-US"/>
              <a:pPr/>
              <a:t>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 Department of</a:t>
            </a:r>
            <a:r>
              <a:rPr lang="en-US" baseline="0" dirty="0" smtClean="0"/>
              <a:t> Health and Human Services and U.S. Department of Agriculture. 2015 – 2020. Dietary Guidelines for Americans. 8</a:t>
            </a:r>
            <a:r>
              <a:rPr lang="en-US" baseline="30000" dirty="0" smtClean="0"/>
              <a:t>th</a:t>
            </a:r>
            <a:r>
              <a:rPr lang="en-US" baseline="0" dirty="0" smtClean="0"/>
              <a:t> Edition. December 2015. Available at http://health.gov/dietaryguidelines/2015/guidelines/.</a:t>
            </a:r>
            <a:endParaRPr lang="en-US" dirty="0"/>
          </a:p>
        </p:txBody>
      </p:sp>
    </p:spTree>
    <p:extLst>
      <p:ext uri="{BB962C8B-B14F-4D97-AF65-F5344CB8AC3E}">
        <p14:creationId xmlns:p14="http://schemas.microsoft.com/office/powerpoint/2010/main" val="194399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6C37F6D-8EE0-7F46-8A39-70C733022FF2}" type="slidenum">
              <a:rPr lang="en-US"/>
              <a:pPr/>
              <a:t>6</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4399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6C37F6D-8EE0-7F46-8A39-70C733022FF2}" type="slidenum">
              <a:rPr lang="en-US"/>
              <a:pPr/>
              <a:t>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mn-lt"/>
                <a:ea typeface="+mn-ea"/>
                <a:cs typeface="+mn-cs"/>
              </a:rPr>
              <a:t>Solid fats and added sugars (</a:t>
            </a:r>
            <a:r>
              <a:rPr lang="en-US" sz="1200" b="1" kern="1200" dirty="0" err="1" smtClean="0">
                <a:solidFill>
                  <a:schemeClr val="tx1"/>
                </a:solidFill>
                <a:latin typeface="+mn-lt"/>
                <a:ea typeface="+mn-ea"/>
                <a:cs typeface="+mn-cs"/>
              </a:rPr>
              <a:t>SoFAS</a:t>
            </a:r>
            <a:r>
              <a:rPr lang="en-US" sz="1200" b="0" kern="1200" dirty="0" smtClean="0">
                <a:solidFill>
                  <a:schemeClr val="tx1"/>
                </a:solidFill>
                <a:latin typeface="+mn-lt"/>
                <a:ea typeface="+mn-ea"/>
                <a:cs typeface="+mn-cs"/>
              </a:rPr>
              <a:t>) are also known as empty calories. Thirty-five percent of the average American's daily caloric intake—nearly 800 calories a day—is empty calories. Many people eat those calories in place of nutrient-rich foods their body needs.</a:t>
            </a:r>
            <a:endParaRPr lang="en-US" dirty="0"/>
          </a:p>
        </p:txBody>
      </p:sp>
    </p:spTree>
    <p:extLst>
      <p:ext uri="{BB962C8B-B14F-4D97-AF65-F5344CB8AC3E}">
        <p14:creationId xmlns:p14="http://schemas.microsoft.com/office/powerpoint/2010/main" val="260470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6C37F6D-8EE0-7F46-8A39-70C733022FF2}" type="slidenum">
              <a:rPr lang="en-US"/>
              <a:pPr/>
              <a:t>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4399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6C37F6D-8EE0-7F46-8A39-70C733022FF2}" type="slidenum">
              <a:rPr lang="en-US"/>
              <a:pPr/>
              <a:t>9</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mn-lt"/>
                <a:ea typeface="+mn-ea"/>
                <a:cs typeface="+mn-cs"/>
              </a:rPr>
              <a:t>Solid fats and added sugars (</a:t>
            </a:r>
            <a:r>
              <a:rPr lang="en-US" sz="1200" b="1" kern="1200" dirty="0" err="1" smtClean="0">
                <a:solidFill>
                  <a:schemeClr val="tx1"/>
                </a:solidFill>
                <a:latin typeface="+mn-lt"/>
                <a:ea typeface="+mn-ea"/>
                <a:cs typeface="+mn-cs"/>
              </a:rPr>
              <a:t>SoFAS</a:t>
            </a:r>
            <a:r>
              <a:rPr lang="en-US" sz="1200" b="0" kern="1200" dirty="0" smtClean="0">
                <a:solidFill>
                  <a:schemeClr val="tx1"/>
                </a:solidFill>
                <a:latin typeface="+mn-lt"/>
                <a:ea typeface="+mn-ea"/>
                <a:cs typeface="+mn-cs"/>
              </a:rPr>
              <a:t>) are also known as empty calories. Thirty-five percent of the average American's daily caloric intake—nearly 800 calories a day—is empty calories. Many people eat those calories in place of nutrient-rich foods their body needs.</a:t>
            </a:r>
            <a:endParaRPr lang="en-US" dirty="0"/>
          </a:p>
        </p:txBody>
      </p:sp>
    </p:spTree>
    <p:extLst>
      <p:ext uri="{BB962C8B-B14F-4D97-AF65-F5344CB8AC3E}">
        <p14:creationId xmlns:p14="http://schemas.microsoft.com/office/powerpoint/2010/main" val="260470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6C37F6D-8EE0-7F46-8A39-70C733022FF2}" type="slidenum">
              <a:rPr lang="en-US"/>
              <a:pPr/>
              <a:t>10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9540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6C37F6D-8EE0-7F46-8A39-70C733022FF2}" type="slidenum">
              <a:rPr lang="en-US"/>
              <a:pPr/>
              <a:t>11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4435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C13BD8-0D35-764C-A77E-FAFC4A04E504}"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5899-EC3E-3C4A-A831-569CE6559B1F}" type="slidenum">
              <a:rPr lang="en-US" smtClean="0"/>
              <a:pPr/>
              <a:t>‹#›</a:t>
            </a:fld>
            <a:endParaRPr lang="en-US"/>
          </a:p>
        </p:txBody>
      </p:sp>
    </p:spTree>
    <p:extLst>
      <p:ext uri="{BB962C8B-B14F-4D97-AF65-F5344CB8AC3E}">
        <p14:creationId xmlns:p14="http://schemas.microsoft.com/office/powerpoint/2010/main" val="319007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13BD8-0D35-764C-A77E-FAFC4A04E504}"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5899-EC3E-3C4A-A831-569CE6559B1F}" type="slidenum">
              <a:rPr lang="en-US" smtClean="0"/>
              <a:pPr/>
              <a:t>‹#›</a:t>
            </a:fld>
            <a:endParaRPr lang="en-US"/>
          </a:p>
        </p:txBody>
      </p:sp>
    </p:spTree>
    <p:extLst>
      <p:ext uri="{BB962C8B-B14F-4D97-AF65-F5344CB8AC3E}">
        <p14:creationId xmlns:p14="http://schemas.microsoft.com/office/powerpoint/2010/main" val="285672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13BD8-0D35-764C-A77E-FAFC4A04E504}"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5899-EC3E-3C4A-A831-569CE6559B1F}" type="slidenum">
              <a:rPr lang="en-US" smtClean="0"/>
              <a:pPr/>
              <a:t>‹#›</a:t>
            </a:fld>
            <a:endParaRPr lang="en-US"/>
          </a:p>
        </p:txBody>
      </p:sp>
    </p:spTree>
    <p:extLst>
      <p:ext uri="{BB962C8B-B14F-4D97-AF65-F5344CB8AC3E}">
        <p14:creationId xmlns:p14="http://schemas.microsoft.com/office/powerpoint/2010/main" val="312677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F631BC-EDF0-A44D-BCF2-BD69043CBA2B}" type="datetimeFigureOut">
              <a:rPr lang="en-US" smtClean="0">
                <a:solidFill>
                  <a:prstClr val="black">
                    <a:tint val="75000"/>
                  </a:prstClr>
                </a:solidFill>
              </a:rPr>
              <a:pPr/>
              <a:t>5/22/2018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65DF01-CD46-9540-B6E5-31763FD85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8946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631BC-EDF0-A44D-BCF2-BD69043CBA2B}" type="datetimeFigureOut">
              <a:rPr lang="en-US" smtClean="0">
                <a:solidFill>
                  <a:prstClr val="black">
                    <a:tint val="75000"/>
                  </a:prstClr>
                </a:solidFill>
              </a:rPr>
              <a:pPr/>
              <a:t>5/22/2018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65DF01-CD46-9540-B6E5-31763FD85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305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631BC-EDF0-A44D-BCF2-BD69043CBA2B}" type="datetimeFigureOut">
              <a:rPr lang="en-US" smtClean="0">
                <a:solidFill>
                  <a:prstClr val="black">
                    <a:tint val="75000"/>
                  </a:prstClr>
                </a:solidFill>
              </a:rPr>
              <a:pPr/>
              <a:t>5/22/2018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65DF01-CD46-9540-B6E5-31763FD85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2565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F631BC-EDF0-A44D-BCF2-BD69043CBA2B}" type="datetimeFigureOut">
              <a:rPr lang="en-US" smtClean="0">
                <a:solidFill>
                  <a:prstClr val="black">
                    <a:tint val="75000"/>
                  </a:prstClr>
                </a:solidFill>
              </a:rPr>
              <a:pPr/>
              <a:t>5/22/2018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65DF01-CD46-9540-B6E5-31763FD85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8450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F631BC-EDF0-A44D-BCF2-BD69043CBA2B}" type="datetimeFigureOut">
              <a:rPr lang="en-US" smtClean="0">
                <a:solidFill>
                  <a:prstClr val="black">
                    <a:tint val="75000"/>
                  </a:prstClr>
                </a:solidFill>
              </a:rPr>
              <a:pPr/>
              <a:t>5/22/2018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665DF01-CD46-9540-B6E5-31763FD85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2723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F631BC-EDF0-A44D-BCF2-BD69043CBA2B}" type="datetimeFigureOut">
              <a:rPr lang="en-US" smtClean="0">
                <a:solidFill>
                  <a:prstClr val="black">
                    <a:tint val="75000"/>
                  </a:prstClr>
                </a:solidFill>
              </a:rPr>
              <a:pPr/>
              <a:t>5/22/2018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665DF01-CD46-9540-B6E5-31763FD85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418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631BC-EDF0-A44D-BCF2-BD69043CBA2B}" type="datetimeFigureOut">
              <a:rPr lang="en-US" smtClean="0">
                <a:solidFill>
                  <a:prstClr val="black">
                    <a:tint val="75000"/>
                  </a:prstClr>
                </a:solidFill>
              </a:rPr>
              <a:pPr/>
              <a:t>5/22/2018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665DF01-CD46-9540-B6E5-31763FD85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1558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631BC-EDF0-A44D-BCF2-BD69043CBA2B}" type="datetimeFigureOut">
              <a:rPr lang="en-US" smtClean="0">
                <a:solidFill>
                  <a:prstClr val="black">
                    <a:tint val="75000"/>
                  </a:prstClr>
                </a:solidFill>
              </a:rPr>
              <a:pPr/>
              <a:t>5/22/2018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65DF01-CD46-9540-B6E5-31763FD85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818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13BD8-0D35-764C-A77E-FAFC4A04E504}"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5899-EC3E-3C4A-A831-569CE6559B1F}" type="slidenum">
              <a:rPr lang="en-US" smtClean="0"/>
              <a:pPr/>
              <a:t>‹#›</a:t>
            </a:fld>
            <a:endParaRPr lang="en-US"/>
          </a:p>
        </p:txBody>
      </p:sp>
    </p:spTree>
    <p:extLst>
      <p:ext uri="{BB962C8B-B14F-4D97-AF65-F5344CB8AC3E}">
        <p14:creationId xmlns:p14="http://schemas.microsoft.com/office/powerpoint/2010/main" val="3081981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631BC-EDF0-A44D-BCF2-BD69043CBA2B}" type="datetimeFigureOut">
              <a:rPr lang="en-US" smtClean="0">
                <a:solidFill>
                  <a:prstClr val="black">
                    <a:tint val="75000"/>
                  </a:prstClr>
                </a:solidFill>
              </a:rPr>
              <a:pPr/>
              <a:t>5/22/2018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65DF01-CD46-9540-B6E5-31763FD85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5624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631BC-EDF0-A44D-BCF2-BD69043CBA2B}" type="datetimeFigureOut">
              <a:rPr lang="en-US" smtClean="0">
                <a:solidFill>
                  <a:prstClr val="black">
                    <a:tint val="75000"/>
                  </a:prstClr>
                </a:solidFill>
              </a:rPr>
              <a:pPr/>
              <a:t>5/22/2018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65DF01-CD46-9540-B6E5-31763FD85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3971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631BC-EDF0-A44D-BCF2-BD69043CBA2B}" type="datetimeFigureOut">
              <a:rPr lang="en-US" smtClean="0">
                <a:solidFill>
                  <a:prstClr val="black">
                    <a:tint val="75000"/>
                  </a:prstClr>
                </a:solidFill>
              </a:rPr>
              <a:pPr/>
              <a:t>5/22/2018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65DF01-CD46-9540-B6E5-31763FD85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0617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Bad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85800" y="6477000"/>
            <a:ext cx="6629400" cy="3048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www.cdc.gov/diabetes</a:t>
            </a:r>
            <a:endParaRPr lang="en-US" dirty="0"/>
          </a:p>
        </p:txBody>
      </p:sp>
      <p:sp>
        <p:nvSpPr>
          <p:cNvPr id="6"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7"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20428113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13BD8-0D35-764C-A77E-FAFC4A04E504}"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5899-EC3E-3C4A-A831-569CE6559B1F}" type="slidenum">
              <a:rPr lang="en-US" smtClean="0"/>
              <a:pPr/>
              <a:t>‹#›</a:t>
            </a:fld>
            <a:endParaRPr lang="en-US"/>
          </a:p>
        </p:txBody>
      </p:sp>
    </p:spTree>
    <p:extLst>
      <p:ext uri="{BB962C8B-B14F-4D97-AF65-F5344CB8AC3E}">
        <p14:creationId xmlns:p14="http://schemas.microsoft.com/office/powerpoint/2010/main" val="352205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C13BD8-0D35-764C-A77E-FAFC4A04E504}" type="datetimeFigureOut">
              <a:rPr lang="en-US" smtClean="0"/>
              <a:pPr/>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5899-EC3E-3C4A-A831-569CE6559B1F}" type="slidenum">
              <a:rPr lang="en-US" smtClean="0"/>
              <a:pPr/>
              <a:t>‹#›</a:t>
            </a:fld>
            <a:endParaRPr lang="en-US"/>
          </a:p>
        </p:txBody>
      </p:sp>
    </p:spTree>
    <p:extLst>
      <p:ext uri="{BB962C8B-B14F-4D97-AF65-F5344CB8AC3E}">
        <p14:creationId xmlns:p14="http://schemas.microsoft.com/office/powerpoint/2010/main" val="3248132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C13BD8-0D35-764C-A77E-FAFC4A04E504}" type="datetimeFigureOut">
              <a:rPr lang="en-US" smtClean="0"/>
              <a:pPr/>
              <a:t>5/22/2018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D5899-EC3E-3C4A-A831-569CE6559B1F}" type="slidenum">
              <a:rPr lang="en-US" smtClean="0"/>
              <a:pPr/>
              <a:t>‹#›</a:t>
            </a:fld>
            <a:endParaRPr lang="en-US"/>
          </a:p>
        </p:txBody>
      </p:sp>
    </p:spTree>
    <p:extLst>
      <p:ext uri="{BB962C8B-B14F-4D97-AF65-F5344CB8AC3E}">
        <p14:creationId xmlns:p14="http://schemas.microsoft.com/office/powerpoint/2010/main" val="231068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C13BD8-0D35-764C-A77E-FAFC4A04E504}" type="datetimeFigureOut">
              <a:rPr lang="en-US" smtClean="0"/>
              <a:pPr/>
              <a:t>5/22/2018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D5899-EC3E-3C4A-A831-569CE6559B1F}" type="slidenum">
              <a:rPr lang="en-US" smtClean="0"/>
              <a:pPr/>
              <a:t>‹#›</a:t>
            </a:fld>
            <a:endParaRPr lang="en-US"/>
          </a:p>
        </p:txBody>
      </p:sp>
    </p:spTree>
    <p:extLst>
      <p:ext uri="{BB962C8B-B14F-4D97-AF65-F5344CB8AC3E}">
        <p14:creationId xmlns:p14="http://schemas.microsoft.com/office/powerpoint/2010/main" val="353325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13BD8-0D35-764C-A77E-FAFC4A04E504}" type="datetimeFigureOut">
              <a:rPr lang="en-US" smtClean="0"/>
              <a:pPr/>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D5899-EC3E-3C4A-A831-569CE6559B1F}" type="slidenum">
              <a:rPr lang="en-US" smtClean="0"/>
              <a:pPr/>
              <a:t>‹#›</a:t>
            </a:fld>
            <a:endParaRPr lang="en-US"/>
          </a:p>
        </p:txBody>
      </p:sp>
    </p:spTree>
    <p:extLst>
      <p:ext uri="{BB962C8B-B14F-4D97-AF65-F5344CB8AC3E}">
        <p14:creationId xmlns:p14="http://schemas.microsoft.com/office/powerpoint/2010/main" val="105731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13BD8-0D35-764C-A77E-FAFC4A04E504}" type="datetimeFigureOut">
              <a:rPr lang="en-US" smtClean="0"/>
              <a:pPr/>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5899-EC3E-3C4A-A831-569CE6559B1F}" type="slidenum">
              <a:rPr lang="en-US" smtClean="0"/>
              <a:pPr/>
              <a:t>‹#›</a:t>
            </a:fld>
            <a:endParaRPr lang="en-US"/>
          </a:p>
        </p:txBody>
      </p:sp>
    </p:spTree>
    <p:extLst>
      <p:ext uri="{BB962C8B-B14F-4D97-AF65-F5344CB8AC3E}">
        <p14:creationId xmlns:p14="http://schemas.microsoft.com/office/powerpoint/2010/main" val="79092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13BD8-0D35-764C-A77E-FAFC4A04E504}" type="datetimeFigureOut">
              <a:rPr lang="en-US" smtClean="0"/>
              <a:pPr/>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5899-EC3E-3C4A-A831-569CE6559B1F}" type="slidenum">
              <a:rPr lang="en-US" smtClean="0"/>
              <a:pPr/>
              <a:t>‹#›</a:t>
            </a:fld>
            <a:endParaRPr lang="en-US"/>
          </a:p>
        </p:txBody>
      </p:sp>
    </p:spTree>
    <p:extLst>
      <p:ext uri="{BB962C8B-B14F-4D97-AF65-F5344CB8AC3E}">
        <p14:creationId xmlns:p14="http://schemas.microsoft.com/office/powerpoint/2010/main" val="191428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13BD8-0D35-764C-A77E-FAFC4A04E504}" type="datetimeFigureOut">
              <a:rPr lang="en-US" smtClean="0"/>
              <a:pPr/>
              <a:t>5/22/2018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D5899-EC3E-3C4A-A831-569CE6559B1F}" type="slidenum">
              <a:rPr lang="en-US" smtClean="0"/>
              <a:pPr/>
              <a:t>‹#›</a:t>
            </a:fld>
            <a:endParaRPr lang="en-US"/>
          </a:p>
        </p:txBody>
      </p:sp>
    </p:spTree>
    <p:extLst>
      <p:ext uri="{BB962C8B-B14F-4D97-AF65-F5344CB8AC3E}">
        <p14:creationId xmlns:p14="http://schemas.microsoft.com/office/powerpoint/2010/main" val="1098955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631BC-EDF0-A44D-BCF2-BD69043CBA2B}" type="datetimeFigureOut">
              <a:rPr lang="en-US" smtClean="0">
                <a:solidFill>
                  <a:prstClr val="black">
                    <a:tint val="75000"/>
                  </a:prstClr>
                </a:solidFill>
              </a:rPr>
              <a:pPr/>
              <a:t>5/22/2018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5DF01-CD46-9540-B6E5-31763FD85B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7595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utritionfacts.org/" TargetMode="External"/><Relationship Id="rId2" Type="http://schemas.openxmlformats.org/officeDocument/2006/relationships/hyperlink" Target="http://www.pcrm.org/"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ornishspectrum.com/" TargetMode="External"/><Relationship Id="rId4" Type="http://schemas.openxmlformats.org/officeDocument/2006/relationships/hyperlink" Target="https://www.chiphealth.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lifestylemedicine.org/Membership-Application" TargetMode="External"/><Relationship Id="rId7" Type="http://schemas.openxmlformats.org/officeDocument/2006/relationships/hyperlink" Target="https://vimeo.com/14321925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lifestylemedicine.org/INTEREST-GROUPS" TargetMode="External"/><Relationship Id="rId5" Type="http://schemas.openxmlformats.org/officeDocument/2006/relationships/hyperlink" Target="http://www.lifestylemedicine.org/Why-Join" TargetMode="External"/><Relationship Id="rId4" Type="http://schemas.openxmlformats.org/officeDocument/2006/relationships/hyperlink" Target="http://www.lifestylemedicine.org/Membership-Benefit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lifestylemedicine.org/Annual-Awards#DonaldAndersonPeggAwardforYoungLifestyleMedicineInnovator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hyperlink" Target="http://lifestylemedicineconferenc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health.harvard.edu" TargetMode="External"/><Relationship Id="rId2" Type="http://schemas.openxmlformats.org/officeDocument/2006/relationships/hyperlink" Target="http://health.gov/dietaryguidelines/2015/guidelines/"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fnic.nal.usda.gov/" TargetMode="External"/><Relationship Id="rId4" Type="http://schemas.openxmlformats.org/officeDocument/2006/relationships/hyperlink" Target="http://fnic.nal.usda.gov/dietary-guidance/myplate-and-historical-food-pyramid-resources/past-food-pyramid-materia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7351"/>
            <a:ext cx="7772400" cy="1565910"/>
          </a:xfrm>
        </p:spPr>
        <p:txBody>
          <a:bodyPr>
            <a:normAutofit/>
          </a:bodyPr>
          <a:lstStyle/>
          <a:p>
            <a:r>
              <a:rPr lang="en-US" dirty="0" smtClean="0">
                <a:solidFill>
                  <a:srgbClr val="B64340"/>
                </a:solidFill>
                <a:latin typeface="Trebuchet MS" panose="020B0603020202020204" pitchFamily="34" charset="0"/>
              </a:rPr>
              <a:t>Lifestyle Medicine: </a:t>
            </a:r>
            <a:r>
              <a:rPr lang="en-US" dirty="0" smtClean="0">
                <a:solidFill>
                  <a:srgbClr val="C0504D"/>
                </a:solidFill>
                <a:latin typeface="Trebuchet MS" panose="020B0603020202020204" pitchFamily="34" charset="0"/>
              </a:rPr>
              <a:t/>
            </a:r>
            <a:br>
              <a:rPr lang="en-US" dirty="0" smtClean="0">
                <a:solidFill>
                  <a:srgbClr val="C0504D"/>
                </a:solidFill>
                <a:latin typeface="Trebuchet MS" panose="020B0603020202020204" pitchFamily="34" charset="0"/>
              </a:rPr>
            </a:br>
            <a:r>
              <a:rPr lang="en-US" dirty="0" smtClean="0">
                <a:latin typeface="Trebuchet MS" panose="020B0603020202020204" pitchFamily="34" charset="0"/>
              </a:rPr>
              <a:t>Nutrition</a:t>
            </a:r>
            <a:endParaRPr lang="en-US" dirty="0">
              <a:latin typeface="Trebuchet MS" panose="020B0603020202020204" pitchFamily="34" charset="0"/>
            </a:endParaRPr>
          </a:p>
        </p:txBody>
      </p:sp>
      <p:sp>
        <p:nvSpPr>
          <p:cNvPr id="3" name="Subtitle 2"/>
          <p:cNvSpPr>
            <a:spLocks noGrp="1"/>
          </p:cNvSpPr>
          <p:nvPr>
            <p:ph type="subTitle" idx="1"/>
          </p:nvPr>
        </p:nvSpPr>
        <p:spPr>
          <a:xfrm>
            <a:off x="1371600" y="3977640"/>
            <a:ext cx="6400800" cy="1661160"/>
          </a:xfrm>
        </p:spPr>
        <p:txBody>
          <a:bodyPr>
            <a:normAutofit/>
          </a:bodyPr>
          <a:lstStyle/>
          <a:p>
            <a:endParaRPr lang="en-US" dirty="0" smtClean="0"/>
          </a:p>
          <a:p>
            <a:pPr>
              <a:lnSpc>
                <a:spcPct val="150000"/>
              </a:lnSpc>
            </a:pPr>
            <a:r>
              <a:rPr lang="en-US" dirty="0" smtClean="0">
                <a:solidFill>
                  <a:srgbClr val="C0504D"/>
                </a:solidFill>
              </a:rPr>
              <a:t>  </a:t>
            </a:r>
            <a:r>
              <a:rPr lang="en-US" dirty="0" smtClean="0">
                <a:solidFill>
                  <a:srgbClr val="B64340"/>
                </a:solidFill>
              </a:rPr>
              <a:t>Professionals </a:t>
            </a:r>
            <a:r>
              <a:rPr lang="en-US" dirty="0">
                <a:solidFill>
                  <a:srgbClr val="B64340"/>
                </a:solidFill>
              </a:rPr>
              <a:t>i</a:t>
            </a:r>
            <a:r>
              <a:rPr lang="en-US" dirty="0" smtClean="0">
                <a:solidFill>
                  <a:srgbClr val="B64340"/>
                </a:solidFill>
              </a:rPr>
              <a:t>n Training</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716" y="3851910"/>
            <a:ext cx="3782568" cy="893064"/>
          </a:xfrm>
          <a:prstGeom prst="rect">
            <a:avLst/>
          </a:prstGeom>
        </p:spPr>
      </p:pic>
      <p:cxnSp>
        <p:nvCxnSpPr>
          <p:cNvPr id="6" name="Straight Connector 5"/>
          <p:cNvCxnSpPr/>
          <p:nvPr/>
        </p:nvCxnSpPr>
        <p:spPr>
          <a:xfrm>
            <a:off x="1085850" y="3577590"/>
            <a:ext cx="724662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525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p:txBody>
          <a:bodyPr wrap="square" numCol="1" anchorCtr="0" compatLnSpc="1">
            <a:prstTxWarp prst="textNoShape">
              <a:avLst/>
            </a:prstTxWarp>
          </a:bodyPr>
          <a:lstStyle/>
          <a:p>
            <a:pPr algn="l"/>
            <a:r>
              <a:rPr lang="en-US" dirty="0" smtClean="0">
                <a:solidFill>
                  <a:srgbClr val="B64340"/>
                </a:solidFill>
                <a:effectLst/>
              </a:rPr>
              <a:t>2010 Dietary Guidelines</a:t>
            </a:r>
          </a:p>
        </p:txBody>
      </p:sp>
      <p:sp>
        <p:nvSpPr>
          <p:cNvPr id="12291" name="Rectangle 3"/>
          <p:cNvSpPr>
            <a:spLocks noGrp="1" noChangeArrowheads="1"/>
          </p:cNvSpPr>
          <p:nvPr>
            <p:ph idx="1"/>
          </p:nvPr>
        </p:nvSpPr>
        <p:spPr>
          <a:xfrm>
            <a:off x="301751" y="1527048"/>
            <a:ext cx="8257805" cy="4572000"/>
          </a:xfrm>
        </p:spPr>
        <p:txBody>
          <a:bodyPr>
            <a:normAutofit/>
          </a:bodyPr>
          <a:lstStyle/>
          <a:p>
            <a:pPr fontAlgn="auto">
              <a:lnSpc>
                <a:spcPct val="80000"/>
              </a:lnSpc>
              <a:spcAft>
                <a:spcPts val="0"/>
              </a:spcAft>
              <a:buFont typeface="Wingdings" pitchFamily="2" charset="2"/>
              <a:buChar char=""/>
              <a:defRPr/>
            </a:pPr>
            <a:endParaRPr lang="en-US" sz="2400" dirty="0" smtClean="0"/>
          </a:p>
          <a:p>
            <a:pPr fontAlgn="auto">
              <a:lnSpc>
                <a:spcPct val="80000"/>
              </a:lnSpc>
              <a:spcAft>
                <a:spcPts val="0"/>
              </a:spcAft>
              <a:buFont typeface="Wingdings" pitchFamily="2" charset="2"/>
              <a:buChar char=""/>
              <a:defRPr/>
            </a:pPr>
            <a:endParaRPr lang="en-US" sz="2400" dirty="0" smtClean="0">
              <a:ea typeface="+mn-ea"/>
              <a:cs typeface="+mn-cs"/>
            </a:endParaRPr>
          </a:p>
          <a:p>
            <a:pPr fontAlgn="auto">
              <a:lnSpc>
                <a:spcPct val="80000"/>
              </a:lnSpc>
              <a:spcAft>
                <a:spcPts val="0"/>
              </a:spcAft>
              <a:buFont typeface="Wingdings" pitchFamily="2" charset="2"/>
              <a:buChar char=""/>
              <a:defRPr/>
            </a:pPr>
            <a:endParaRPr lang="en-US" dirty="0" smtClean="0">
              <a:latin typeface="Calibri" charset="0"/>
              <a:ea typeface="+mn-ea"/>
              <a:cs typeface="+mn-cs"/>
            </a:endParaRPr>
          </a:p>
          <a:p>
            <a:pPr fontAlgn="auto">
              <a:lnSpc>
                <a:spcPct val="80000"/>
              </a:lnSpc>
              <a:spcAft>
                <a:spcPts val="0"/>
              </a:spcAft>
              <a:buFont typeface="Wingdings" charset="2"/>
              <a:buNone/>
              <a:defRPr/>
            </a:pPr>
            <a:endParaRPr lang="en-US" sz="700" dirty="0" smtClean="0">
              <a:latin typeface="Calibri" charset="0"/>
              <a:ea typeface="+mn-ea"/>
              <a:cs typeface="+mn-cs"/>
            </a:endParaRPr>
          </a:p>
          <a:p>
            <a:pPr fontAlgn="auto">
              <a:lnSpc>
                <a:spcPct val="80000"/>
              </a:lnSpc>
              <a:spcAft>
                <a:spcPts val="0"/>
              </a:spcAft>
              <a:buFont typeface="Wingdings" charset="2"/>
              <a:buNone/>
              <a:defRPr/>
            </a:pPr>
            <a:endParaRPr lang="en-US" sz="700" dirty="0" smtClean="0">
              <a:latin typeface="Calibri" charset="0"/>
              <a:ea typeface="+mn-ea"/>
              <a:cs typeface="+mn-cs"/>
            </a:endParaRPr>
          </a:p>
        </p:txBody>
      </p:sp>
      <p:sp>
        <p:nvSpPr>
          <p:cNvPr id="7" name="TextBox 6"/>
          <p:cNvSpPr txBox="1"/>
          <p:nvPr/>
        </p:nvSpPr>
        <p:spPr>
          <a:xfrm>
            <a:off x="301752" y="1398213"/>
            <a:ext cx="4613090" cy="5558444"/>
          </a:xfrm>
          <a:prstGeom prst="rect">
            <a:avLst/>
          </a:prstGeom>
          <a:noFill/>
        </p:spPr>
        <p:txBody>
          <a:bodyPr wrap="square" rtlCol="0">
            <a:spAutoFit/>
          </a:bodyPr>
          <a:lstStyle/>
          <a:p>
            <a:pPr fontAlgn="auto">
              <a:lnSpc>
                <a:spcPct val="80000"/>
              </a:lnSpc>
              <a:spcAft>
                <a:spcPts val="0"/>
              </a:spcAft>
              <a:defRPr/>
            </a:pPr>
            <a:r>
              <a:rPr lang="en-US" sz="2400" b="1" dirty="0" smtClean="0"/>
              <a:t>Food and Nutrients to Increase</a:t>
            </a:r>
            <a:endParaRPr lang="en-US" sz="2400" dirty="0" smtClean="0"/>
          </a:p>
          <a:p>
            <a:pPr>
              <a:buFont typeface="Arial"/>
              <a:buChar char="•"/>
            </a:pPr>
            <a:r>
              <a:rPr lang="en-US" sz="2400" dirty="0" smtClean="0"/>
              <a:t>Fruits &amp; Vegetables</a:t>
            </a:r>
          </a:p>
          <a:p>
            <a:pPr>
              <a:buFont typeface="Arial"/>
              <a:buChar char="•"/>
            </a:pPr>
            <a:r>
              <a:rPr lang="en-US" sz="2400" dirty="0" smtClean="0"/>
              <a:t>Variety—dark green, orange, beans, peas.</a:t>
            </a:r>
          </a:p>
          <a:p>
            <a:pPr>
              <a:buFont typeface="Arial"/>
              <a:buChar char="•"/>
            </a:pPr>
            <a:endParaRPr lang="en-US" sz="2400" dirty="0" smtClean="0"/>
          </a:p>
          <a:p>
            <a:pPr>
              <a:buFont typeface="Arial"/>
              <a:buChar char="•"/>
            </a:pPr>
            <a:r>
              <a:rPr lang="en-US" sz="2400" dirty="0" smtClean="0"/>
              <a:t>At least half of grains as whole grains.</a:t>
            </a:r>
          </a:p>
          <a:p>
            <a:pPr>
              <a:buFont typeface="Arial"/>
              <a:buChar char="•"/>
            </a:pPr>
            <a:endParaRPr lang="en-US" sz="2400" dirty="0" smtClean="0"/>
          </a:p>
          <a:p>
            <a:pPr>
              <a:buFont typeface="Arial"/>
              <a:buChar char="•"/>
            </a:pPr>
            <a:r>
              <a:rPr lang="en-US" sz="2400" dirty="0" smtClean="0"/>
              <a:t>Fat-free and low-fat milk products.</a:t>
            </a:r>
          </a:p>
          <a:p>
            <a:pPr>
              <a:buFont typeface="Arial"/>
              <a:buChar char="•"/>
            </a:pPr>
            <a:endParaRPr lang="en-US" sz="2400" dirty="0" smtClean="0"/>
          </a:p>
          <a:p>
            <a:pPr>
              <a:buFont typeface="Arial"/>
              <a:buChar char="•"/>
            </a:pPr>
            <a:r>
              <a:rPr lang="en-US" sz="2400" dirty="0" smtClean="0"/>
              <a:t>Variety protein—seafood, lean meat, poultry, beans, peas, soy, eggs, unsalted nuts, and seeds. </a:t>
            </a:r>
          </a:p>
          <a:p>
            <a:pPr>
              <a:buFont typeface="Arial"/>
              <a:buChar char="•"/>
            </a:pPr>
            <a:r>
              <a:rPr lang="en-US" sz="2400" dirty="0" smtClean="0"/>
              <a:t>Replace proteins high in solid fat with more healthful choices.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4656970" y="1417638"/>
            <a:ext cx="4039369" cy="2915205"/>
          </a:xfrm>
          <a:prstGeom prst="rect">
            <a:avLst/>
          </a:prstGeom>
        </p:spPr>
      </p:pic>
    </p:spTree>
    <p:extLst>
      <p:ext uri="{BB962C8B-B14F-4D97-AF65-F5344CB8AC3E}">
        <p14:creationId xmlns:p14="http://schemas.microsoft.com/office/powerpoint/2010/main" val="4199961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p:txBody>
          <a:bodyPr wrap="square" numCol="1" anchorCtr="0" compatLnSpc="1">
            <a:prstTxWarp prst="textNoShape">
              <a:avLst/>
            </a:prstTxWarp>
          </a:bodyPr>
          <a:lstStyle/>
          <a:p>
            <a:pPr algn="l"/>
            <a:r>
              <a:rPr lang="en-US" dirty="0" smtClean="0">
                <a:solidFill>
                  <a:srgbClr val="B64340"/>
                </a:solidFill>
                <a:effectLst/>
              </a:rPr>
              <a:t>2010 Dietary Guidelines</a:t>
            </a:r>
          </a:p>
        </p:txBody>
      </p:sp>
      <p:sp>
        <p:nvSpPr>
          <p:cNvPr id="12291" name="Rectangle 3"/>
          <p:cNvSpPr>
            <a:spLocks noGrp="1" noChangeArrowheads="1"/>
          </p:cNvSpPr>
          <p:nvPr>
            <p:ph idx="1"/>
          </p:nvPr>
        </p:nvSpPr>
        <p:spPr>
          <a:xfrm>
            <a:off x="301751" y="1527048"/>
            <a:ext cx="8257805" cy="4572000"/>
          </a:xfrm>
        </p:spPr>
        <p:txBody>
          <a:bodyPr>
            <a:normAutofit/>
          </a:bodyPr>
          <a:lstStyle/>
          <a:p>
            <a:pPr fontAlgn="auto">
              <a:lnSpc>
                <a:spcPct val="80000"/>
              </a:lnSpc>
              <a:spcAft>
                <a:spcPts val="0"/>
              </a:spcAft>
              <a:buFont typeface="Wingdings" pitchFamily="2" charset="2"/>
              <a:buChar char=""/>
              <a:defRPr/>
            </a:pPr>
            <a:endParaRPr lang="en-US" sz="2400" dirty="0" smtClean="0"/>
          </a:p>
          <a:p>
            <a:pPr fontAlgn="auto">
              <a:lnSpc>
                <a:spcPct val="80000"/>
              </a:lnSpc>
              <a:spcAft>
                <a:spcPts val="0"/>
              </a:spcAft>
              <a:buFont typeface="Wingdings" pitchFamily="2" charset="2"/>
              <a:buChar char=""/>
              <a:defRPr/>
            </a:pPr>
            <a:endParaRPr lang="en-US" sz="2400" dirty="0" smtClean="0">
              <a:ea typeface="+mn-ea"/>
              <a:cs typeface="+mn-cs"/>
            </a:endParaRPr>
          </a:p>
          <a:p>
            <a:pPr fontAlgn="auto">
              <a:lnSpc>
                <a:spcPct val="80000"/>
              </a:lnSpc>
              <a:spcAft>
                <a:spcPts val="0"/>
              </a:spcAft>
              <a:buFont typeface="Wingdings" pitchFamily="2" charset="2"/>
              <a:buChar char=""/>
              <a:defRPr/>
            </a:pPr>
            <a:endParaRPr lang="en-US" dirty="0" smtClean="0">
              <a:latin typeface="Calibri" charset="0"/>
              <a:ea typeface="+mn-ea"/>
              <a:cs typeface="+mn-cs"/>
            </a:endParaRPr>
          </a:p>
          <a:p>
            <a:pPr fontAlgn="auto">
              <a:lnSpc>
                <a:spcPct val="80000"/>
              </a:lnSpc>
              <a:spcAft>
                <a:spcPts val="0"/>
              </a:spcAft>
              <a:buFont typeface="Wingdings" charset="2"/>
              <a:buNone/>
              <a:defRPr/>
            </a:pPr>
            <a:endParaRPr lang="en-US" sz="700" dirty="0" smtClean="0">
              <a:latin typeface="Calibri" charset="0"/>
              <a:ea typeface="+mn-ea"/>
              <a:cs typeface="+mn-cs"/>
            </a:endParaRPr>
          </a:p>
        </p:txBody>
      </p:sp>
      <p:sp>
        <p:nvSpPr>
          <p:cNvPr id="7" name="TextBox 6"/>
          <p:cNvSpPr txBox="1"/>
          <p:nvPr/>
        </p:nvSpPr>
        <p:spPr>
          <a:xfrm>
            <a:off x="301752" y="1398213"/>
            <a:ext cx="4613090" cy="4007251"/>
          </a:xfrm>
          <a:prstGeom prst="rect">
            <a:avLst/>
          </a:prstGeom>
          <a:noFill/>
        </p:spPr>
        <p:txBody>
          <a:bodyPr wrap="square" rtlCol="0">
            <a:spAutoFit/>
          </a:bodyPr>
          <a:lstStyle/>
          <a:p>
            <a:pPr fontAlgn="auto">
              <a:lnSpc>
                <a:spcPct val="80000"/>
              </a:lnSpc>
              <a:spcAft>
                <a:spcPts val="0"/>
              </a:spcAft>
              <a:defRPr/>
            </a:pPr>
            <a:r>
              <a:rPr lang="en-US" sz="2400" b="1" dirty="0" smtClean="0"/>
              <a:t>Food and Nutrients to Increase (continued)</a:t>
            </a:r>
          </a:p>
          <a:p>
            <a:endParaRPr lang="en-US" sz="2400" dirty="0" smtClean="0"/>
          </a:p>
          <a:p>
            <a:pPr>
              <a:buFont typeface="Arial"/>
              <a:buChar char="•"/>
            </a:pPr>
            <a:r>
              <a:rPr lang="en-US" sz="2400" dirty="0" smtClean="0"/>
              <a:t>Use oils to replace solid fats</a:t>
            </a:r>
          </a:p>
          <a:p>
            <a:pPr>
              <a:buFont typeface="Arial"/>
              <a:buChar char="•"/>
            </a:pPr>
            <a:endParaRPr lang="en-US" sz="2400" dirty="0" smtClean="0"/>
          </a:p>
          <a:p>
            <a:pPr>
              <a:buFont typeface="Arial"/>
              <a:buChar char="•"/>
            </a:pPr>
            <a:r>
              <a:rPr lang="en-US" sz="2400" dirty="0" smtClean="0"/>
              <a:t>Choose foods with more potassium, fiber, calcium, vitamin D (nutrients of concern).  </a:t>
            </a:r>
          </a:p>
          <a:p>
            <a:endParaRPr lang="en-US" sz="2400" dirty="0" smtClean="0"/>
          </a:p>
          <a:p>
            <a:pPr lvl="1">
              <a:buFont typeface="Arial"/>
              <a:buChar char="•"/>
            </a:pPr>
            <a:r>
              <a:rPr lang="en-US" sz="2400" dirty="0" smtClean="0"/>
              <a:t>Vegetables, fruits, whole grains, milk and milk products.  </a:t>
            </a:r>
            <a:endParaRPr lang="en-US"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5461791" y="3682583"/>
            <a:ext cx="2928000" cy="2412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8490" y="1149686"/>
            <a:ext cx="2731301" cy="2113507"/>
          </a:xfrm>
          <a:prstGeom prst="rect">
            <a:avLst/>
          </a:prstGeom>
        </p:spPr>
      </p:pic>
    </p:spTree>
    <p:extLst>
      <p:ext uri="{BB962C8B-B14F-4D97-AF65-F5344CB8AC3E}">
        <p14:creationId xmlns:p14="http://schemas.microsoft.com/office/powerpoint/2010/main" val="3591448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6" descr="healthy-eating-plate-700.jpg"/>
          <p:cNvPicPr>
            <a:picLocks noGrp="1" noChangeAspect="1"/>
          </p:cNvPicPr>
          <p:nvPr>
            <p:ph idx="4294967295"/>
          </p:nvPr>
        </p:nvPicPr>
        <p:blipFill>
          <a:blip r:embed="rId3"/>
          <a:srcRect l="-21043" r="-21043"/>
          <a:stretch>
            <a:fillRect/>
          </a:stretch>
        </p:blipFill>
        <p:spPr>
          <a:xfrm>
            <a:off x="-1301202" y="93783"/>
            <a:ext cx="11658599" cy="6126162"/>
          </a:xfr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9098" y="6304002"/>
            <a:ext cx="6224042" cy="553998"/>
          </a:xfrm>
          <a:prstGeom prst="rect">
            <a:avLst/>
          </a:prstGeom>
          <a:noFill/>
        </p:spPr>
        <p:txBody>
          <a:bodyPr wrap="square" rtlCol="0">
            <a:spAutoFit/>
          </a:bodyPr>
          <a:lstStyle/>
          <a:p>
            <a:r>
              <a:rPr lang="en-US" sz="1000" i="1" dirty="0"/>
              <a:t>Copyright © 2011, Harvard University. For more information about The Healthy Eating Plate, please see The Nutrition Source, Department of Nutrition, Harvard School of Public Health, www.thenutritionsource.org, and Harvard Health Publications, www.health.harvard.edu.</a:t>
            </a:r>
            <a:endParaRPr lang="en-US" sz="1000" dirty="0"/>
          </a:p>
        </p:txBody>
      </p:sp>
    </p:spTree>
    <p:extLst>
      <p:ext uri="{BB962C8B-B14F-4D97-AF65-F5344CB8AC3E}">
        <p14:creationId xmlns:p14="http://schemas.microsoft.com/office/powerpoint/2010/main" val="2444369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B64340"/>
                </a:solidFill>
              </a:rPr>
              <a:t>Findings on Carbohydrates (CHO) and Disease</a:t>
            </a:r>
            <a:endParaRPr lang="en-US" dirty="0">
              <a:solidFill>
                <a:srgbClr val="B64340"/>
              </a:solidFill>
            </a:endParaRPr>
          </a:p>
        </p:txBody>
      </p:sp>
      <p:sp>
        <p:nvSpPr>
          <p:cNvPr id="3" name="Content Placeholder 2"/>
          <p:cNvSpPr>
            <a:spLocks noGrp="1"/>
          </p:cNvSpPr>
          <p:nvPr>
            <p:ph sz="half" idx="1"/>
          </p:nvPr>
        </p:nvSpPr>
        <p:spPr/>
        <p:txBody>
          <a:bodyPr/>
          <a:lstStyle/>
          <a:p>
            <a:r>
              <a:rPr lang="en-US" dirty="0" smtClean="0"/>
              <a:t>High CHO (refined) can raise triglycerides and reduce HDL.</a:t>
            </a:r>
          </a:p>
          <a:p>
            <a:r>
              <a:rPr lang="en-US" dirty="0" smtClean="0"/>
              <a:t>Higher intakes of refined starches and sugar (low fiber intake), increased risk of Diabetes.</a:t>
            </a:r>
          </a:p>
          <a:p>
            <a:endParaRPr lang="en-US" dirty="0"/>
          </a:p>
        </p:txBody>
      </p:sp>
      <p:sp>
        <p:nvSpPr>
          <p:cNvPr id="4" name="Content Placeholder 3"/>
          <p:cNvSpPr>
            <a:spLocks noGrp="1"/>
          </p:cNvSpPr>
          <p:nvPr>
            <p:ph sz="half" idx="2"/>
          </p:nvPr>
        </p:nvSpPr>
        <p:spPr/>
        <p:txBody>
          <a:bodyPr/>
          <a:lstStyle/>
          <a:p>
            <a:r>
              <a:rPr lang="en-US" dirty="0" smtClean="0"/>
              <a:t>Higher intake of fiber from grain products, are associated with lower risks of CHD and diabetes.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0517" y="6464720"/>
            <a:ext cx="6551270" cy="276999"/>
          </a:xfrm>
          <a:prstGeom prst="rect">
            <a:avLst/>
          </a:prstGeom>
          <a:noFill/>
        </p:spPr>
        <p:txBody>
          <a:bodyPr wrap="square" rtlCol="0">
            <a:spAutoFit/>
          </a:bodyPr>
          <a:lstStyle/>
          <a:p>
            <a:r>
              <a:rPr lang="en-US" sz="1200" dirty="0" smtClean="0"/>
              <a:t>Willett WC, </a:t>
            </a:r>
            <a:r>
              <a:rPr lang="en-US" sz="1200" dirty="0" err="1" smtClean="0"/>
              <a:t>Stampfer</a:t>
            </a:r>
            <a:r>
              <a:rPr lang="en-US" sz="1200" dirty="0" smtClean="0"/>
              <a:t> MJ. Current Evidence on healthy eating. </a:t>
            </a:r>
            <a:r>
              <a:rPr lang="en-US" sz="1200" dirty="0" err="1" smtClean="0"/>
              <a:t>Annu</a:t>
            </a:r>
            <a:r>
              <a:rPr lang="en-US" sz="1200" dirty="0" smtClean="0"/>
              <a:t> Rev Public Health. 2013;34-77-95.</a:t>
            </a:r>
            <a:endParaRPr lang="en-US" sz="1200" dirty="0"/>
          </a:p>
        </p:txBody>
      </p:sp>
    </p:spTree>
    <p:extLst>
      <p:ext uri="{BB962C8B-B14F-4D97-AF65-F5344CB8AC3E}">
        <p14:creationId xmlns:p14="http://schemas.microsoft.com/office/powerpoint/2010/main" val="3429821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Findings on CHO and Fat on lipids.</a:t>
            </a:r>
            <a:endParaRPr lang="en-US" dirty="0">
              <a:solidFill>
                <a:srgbClr val="B64340"/>
              </a:solidFill>
            </a:endParaRPr>
          </a:p>
        </p:txBody>
      </p:sp>
      <p:sp>
        <p:nvSpPr>
          <p:cNvPr id="3" name="Content Placeholder 2"/>
          <p:cNvSpPr>
            <a:spLocks noGrp="1"/>
          </p:cNvSpPr>
          <p:nvPr>
            <p:ph sz="half" idx="1"/>
          </p:nvPr>
        </p:nvSpPr>
        <p:spPr/>
        <p:txBody>
          <a:bodyPr/>
          <a:lstStyle/>
          <a:p>
            <a:r>
              <a:rPr lang="en-US" dirty="0" smtClean="0"/>
              <a:t>Substituting CHO for saturated fat reduces HDL.</a:t>
            </a:r>
          </a:p>
          <a:p>
            <a:endParaRPr lang="en-US" dirty="0"/>
          </a:p>
        </p:txBody>
      </p:sp>
      <p:sp>
        <p:nvSpPr>
          <p:cNvPr id="4" name="Content Placeholder 3"/>
          <p:cNvSpPr>
            <a:spLocks noGrp="1"/>
          </p:cNvSpPr>
          <p:nvPr>
            <p:ph sz="half" idx="2"/>
          </p:nvPr>
        </p:nvSpPr>
        <p:spPr/>
        <p:txBody>
          <a:bodyPr/>
          <a:lstStyle/>
          <a:p>
            <a:r>
              <a:rPr lang="en-US" dirty="0" smtClean="0"/>
              <a:t>Substituting monounsaturated fat for saturated fat reduces LDL without affecting HDL.</a:t>
            </a:r>
          </a:p>
          <a:p>
            <a:r>
              <a:rPr lang="en-US" dirty="0" smtClean="0"/>
              <a:t>Monounsaturated fats, compared with CHO, reduce blood sugar and triglycerides in diabetics.</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6230" y="6497281"/>
            <a:ext cx="6551270" cy="276999"/>
          </a:xfrm>
          <a:prstGeom prst="rect">
            <a:avLst/>
          </a:prstGeom>
          <a:noFill/>
        </p:spPr>
        <p:txBody>
          <a:bodyPr wrap="square" rtlCol="0">
            <a:spAutoFit/>
          </a:bodyPr>
          <a:lstStyle/>
          <a:p>
            <a:r>
              <a:rPr lang="en-US" sz="1200" dirty="0" smtClean="0"/>
              <a:t>Willett WC, </a:t>
            </a:r>
            <a:r>
              <a:rPr lang="en-US" sz="1200" dirty="0" err="1" smtClean="0"/>
              <a:t>Stampfer</a:t>
            </a:r>
            <a:r>
              <a:rPr lang="en-US" sz="1200" dirty="0" smtClean="0"/>
              <a:t> MJ. Current Evidence on healthy eating. </a:t>
            </a:r>
            <a:r>
              <a:rPr lang="en-US" sz="1200" dirty="0" err="1" smtClean="0"/>
              <a:t>Annu</a:t>
            </a:r>
            <a:r>
              <a:rPr lang="en-US" sz="1200" dirty="0" smtClean="0"/>
              <a:t> Rev Public Health. 2013;34-77-95.</a:t>
            </a:r>
            <a:endParaRPr lang="en-US" sz="1200" dirty="0"/>
          </a:p>
        </p:txBody>
      </p:sp>
    </p:spTree>
    <p:extLst>
      <p:ext uri="{BB962C8B-B14F-4D97-AF65-F5344CB8AC3E}">
        <p14:creationId xmlns:p14="http://schemas.microsoft.com/office/powerpoint/2010/main" val="336288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Findings on Fat and CHD</a:t>
            </a:r>
            <a:endParaRPr lang="en-US" dirty="0">
              <a:solidFill>
                <a:srgbClr val="B64340"/>
              </a:solidFill>
            </a:endParaRPr>
          </a:p>
        </p:txBody>
      </p:sp>
      <p:sp>
        <p:nvSpPr>
          <p:cNvPr id="3" name="Content Placeholder 2"/>
          <p:cNvSpPr>
            <a:spLocks noGrp="1"/>
          </p:cNvSpPr>
          <p:nvPr>
            <p:ph sz="half" idx="1"/>
          </p:nvPr>
        </p:nvSpPr>
        <p:spPr/>
        <p:txBody>
          <a:bodyPr/>
          <a:lstStyle/>
          <a:p>
            <a:r>
              <a:rPr lang="en-US" dirty="0" smtClean="0"/>
              <a:t>Trans-fatty acids increase LDL and decrease HDL, and increase inflammatory markers.</a:t>
            </a:r>
          </a:p>
          <a:p>
            <a:r>
              <a:rPr lang="en-US" dirty="0" smtClean="0"/>
              <a:t>Trans-fatty intake correlates with CHD.</a:t>
            </a:r>
            <a:endParaRPr lang="en-US" dirty="0"/>
          </a:p>
        </p:txBody>
      </p:sp>
      <p:sp>
        <p:nvSpPr>
          <p:cNvPr id="4" name="Content Placeholder 3"/>
          <p:cNvSpPr>
            <a:spLocks noGrp="1"/>
          </p:cNvSpPr>
          <p:nvPr>
            <p:ph sz="half" idx="2"/>
          </p:nvPr>
        </p:nvSpPr>
        <p:spPr/>
        <p:txBody>
          <a:bodyPr/>
          <a:lstStyle/>
          <a:p>
            <a:r>
              <a:rPr lang="en-US" dirty="0" smtClean="0"/>
              <a:t>Replacing saturated fat with polyunsaturated fat has reduced incidence of CHD.</a:t>
            </a:r>
          </a:p>
          <a:p>
            <a:r>
              <a:rPr lang="en-US" dirty="0" smtClean="0"/>
              <a:t>Omega 3 fatty acids help to reduce fatal arrhythmias.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6230" y="6464720"/>
            <a:ext cx="6551270" cy="276999"/>
          </a:xfrm>
          <a:prstGeom prst="rect">
            <a:avLst/>
          </a:prstGeom>
          <a:noFill/>
        </p:spPr>
        <p:txBody>
          <a:bodyPr wrap="square" rtlCol="0">
            <a:spAutoFit/>
          </a:bodyPr>
          <a:lstStyle/>
          <a:p>
            <a:r>
              <a:rPr lang="en-US" sz="1200" dirty="0" smtClean="0"/>
              <a:t>Willett WC, </a:t>
            </a:r>
            <a:r>
              <a:rPr lang="en-US" sz="1200" dirty="0" err="1" smtClean="0"/>
              <a:t>Stampfer</a:t>
            </a:r>
            <a:r>
              <a:rPr lang="en-US" sz="1200" dirty="0" smtClean="0"/>
              <a:t> MJ. Current Evidence on healthy eating. </a:t>
            </a:r>
            <a:r>
              <a:rPr lang="en-US" sz="1200" dirty="0" err="1" smtClean="0"/>
              <a:t>Annu</a:t>
            </a:r>
            <a:r>
              <a:rPr lang="en-US" sz="1200" dirty="0" smtClean="0"/>
              <a:t> Rev Public Health. 2013;34-77-95.</a:t>
            </a:r>
            <a:endParaRPr lang="en-US" sz="1200" dirty="0"/>
          </a:p>
        </p:txBody>
      </p:sp>
    </p:spTree>
    <p:extLst>
      <p:ext uri="{BB962C8B-B14F-4D97-AF65-F5344CB8AC3E}">
        <p14:creationId xmlns:p14="http://schemas.microsoft.com/office/powerpoint/2010/main" val="2514239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Findings on Red Meat and  Disease</a:t>
            </a:r>
            <a:endParaRPr lang="en-US" dirty="0">
              <a:solidFill>
                <a:srgbClr val="B64340"/>
              </a:solidFill>
            </a:endParaRPr>
          </a:p>
        </p:txBody>
      </p:sp>
      <p:sp>
        <p:nvSpPr>
          <p:cNvPr id="3" name="Content Placeholder 2"/>
          <p:cNvSpPr>
            <a:spLocks noGrp="1"/>
          </p:cNvSpPr>
          <p:nvPr>
            <p:ph sz="half" idx="1"/>
          </p:nvPr>
        </p:nvSpPr>
        <p:spPr/>
        <p:txBody>
          <a:bodyPr>
            <a:normAutofit lnSpcReduction="10000"/>
          </a:bodyPr>
          <a:lstStyle/>
          <a:p>
            <a:r>
              <a:rPr lang="en-US" dirty="0" smtClean="0"/>
              <a:t>Intake of red meat, particularly processed meat has been associated with increased risk of diabetes.</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Low fat </a:t>
            </a:r>
            <a:r>
              <a:rPr lang="en-US" dirty="0" err="1" smtClean="0"/>
              <a:t>vs</a:t>
            </a:r>
            <a:r>
              <a:rPr lang="en-US" dirty="0" smtClean="0"/>
              <a:t> low </a:t>
            </a:r>
            <a:r>
              <a:rPr lang="en-US" dirty="0" err="1" smtClean="0"/>
              <a:t>carb</a:t>
            </a:r>
            <a:r>
              <a:rPr lang="en-US" dirty="0" smtClean="0"/>
              <a:t> for weight loss, low </a:t>
            </a:r>
            <a:r>
              <a:rPr lang="en-US" dirty="0" err="1" smtClean="0"/>
              <a:t>carb</a:t>
            </a:r>
            <a:r>
              <a:rPr lang="en-US" dirty="0" smtClean="0"/>
              <a:t> was better in DIRECT trial.</a:t>
            </a:r>
          </a:p>
          <a:p>
            <a:r>
              <a:rPr lang="en-US" dirty="0" smtClean="0"/>
              <a:t>Lowering intake of red meat will likely decrease the incidence of CHD, diabetes, colon cancer, and possibly premenopausal breast cancer.</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167116"/>
            <a:ext cx="1591340" cy="2052829"/>
          </a:xfrm>
          <a:prstGeom prst="rect">
            <a:avLst/>
          </a:prstGeom>
        </p:spPr>
      </p:pic>
      <p:sp>
        <p:nvSpPr>
          <p:cNvPr id="7" name="TextBox 6"/>
          <p:cNvSpPr txBox="1"/>
          <p:nvPr/>
        </p:nvSpPr>
        <p:spPr>
          <a:xfrm>
            <a:off x="135521" y="6464720"/>
            <a:ext cx="6551270" cy="276999"/>
          </a:xfrm>
          <a:prstGeom prst="rect">
            <a:avLst/>
          </a:prstGeom>
          <a:noFill/>
        </p:spPr>
        <p:txBody>
          <a:bodyPr wrap="square" rtlCol="0">
            <a:spAutoFit/>
          </a:bodyPr>
          <a:lstStyle/>
          <a:p>
            <a:r>
              <a:rPr lang="en-US" sz="1200" dirty="0" smtClean="0"/>
              <a:t>Willett WC, </a:t>
            </a:r>
            <a:r>
              <a:rPr lang="en-US" sz="1200" dirty="0" err="1" smtClean="0"/>
              <a:t>Stampfer</a:t>
            </a:r>
            <a:r>
              <a:rPr lang="en-US" sz="1200" dirty="0" smtClean="0"/>
              <a:t> MJ. Current Evidence on healthy eating. </a:t>
            </a:r>
            <a:r>
              <a:rPr lang="en-US" sz="1200" dirty="0" err="1" smtClean="0"/>
              <a:t>Annu</a:t>
            </a:r>
            <a:r>
              <a:rPr lang="en-US" sz="1200" dirty="0" smtClean="0"/>
              <a:t> Rev Public Health. 2013;34-77-95.</a:t>
            </a:r>
            <a:endParaRPr lang="en-US" sz="1200" dirty="0"/>
          </a:p>
        </p:txBody>
      </p:sp>
    </p:spTree>
    <p:extLst>
      <p:ext uri="{BB962C8B-B14F-4D97-AF65-F5344CB8AC3E}">
        <p14:creationId xmlns:p14="http://schemas.microsoft.com/office/powerpoint/2010/main" val="2828976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B64340"/>
                </a:solidFill>
              </a:rPr>
              <a:t>Findings on Red Meat, Protein, Fats and Nuts on CHD.</a:t>
            </a:r>
            <a:endParaRPr lang="en-US" dirty="0">
              <a:solidFill>
                <a:srgbClr val="B64340"/>
              </a:solidFill>
            </a:endParaRPr>
          </a:p>
        </p:txBody>
      </p:sp>
      <p:sp>
        <p:nvSpPr>
          <p:cNvPr id="4" name="Content Placeholder 3"/>
          <p:cNvSpPr>
            <a:spLocks noGrp="1"/>
          </p:cNvSpPr>
          <p:nvPr>
            <p:ph sz="half" idx="1"/>
          </p:nvPr>
        </p:nvSpPr>
        <p:spPr/>
        <p:txBody>
          <a:bodyPr>
            <a:normAutofit fontScale="92500" lnSpcReduction="10000"/>
          </a:bodyPr>
          <a:lstStyle/>
          <a:p>
            <a:r>
              <a:rPr lang="en-US" dirty="0" smtClean="0"/>
              <a:t>Positive relationship between CHD and  a higher consumption of red meat, compared with the same number of servings of fish, poultry, or nuts, and risk of CHD.</a:t>
            </a:r>
            <a:endParaRPr lang="en-US" dirty="0"/>
          </a:p>
        </p:txBody>
      </p:sp>
      <p:sp>
        <p:nvSpPr>
          <p:cNvPr id="5" name="Content Placeholder 4"/>
          <p:cNvSpPr>
            <a:spLocks noGrp="1"/>
          </p:cNvSpPr>
          <p:nvPr>
            <p:ph sz="half" idx="2"/>
          </p:nvPr>
        </p:nvSpPr>
        <p:spPr/>
        <p:txBody>
          <a:bodyPr>
            <a:normAutofit fontScale="92500" lnSpcReduction="10000"/>
          </a:bodyPr>
          <a:lstStyle/>
          <a:p>
            <a:r>
              <a:rPr lang="en-US" dirty="0" smtClean="0"/>
              <a:t>Substituting protein or monounsaturated fat for CHO reduces blood pressure and improves lipids and has been associated with lower risks of CHD.</a:t>
            </a:r>
          </a:p>
          <a:p>
            <a:pPr lvl="1"/>
            <a:r>
              <a:rPr lang="en-US" dirty="0" smtClean="0"/>
              <a:t>Fish (Omega 3)</a:t>
            </a:r>
          </a:p>
          <a:p>
            <a:r>
              <a:rPr lang="en-US" dirty="0" smtClean="0"/>
              <a:t>Regular consumption of nuts associated with  lower risk of CHD and type 2 Diabetes.</a:t>
            </a: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5521" y="6464720"/>
            <a:ext cx="6551270" cy="276999"/>
          </a:xfrm>
          <a:prstGeom prst="rect">
            <a:avLst/>
          </a:prstGeom>
          <a:noFill/>
        </p:spPr>
        <p:txBody>
          <a:bodyPr wrap="square" rtlCol="0">
            <a:spAutoFit/>
          </a:bodyPr>
          <a:lstStyle/>
          <a:p>
            <a:r>
              <a:rPr lang="en-US" sz="1200" dirty="0" smtClean="0"/>
              <a:t>Willett WC, </a:t>
            </a:r>
            <a:r>
              <a:rPr lang="en-US" sz="1200" dirty="0" err="1" smtClean="0"/>
              <a:t>Stampfer</a:t>
            </a:r>
            <a:r>
              <a:rPr lang="en-US" sz="1200" dirty="0" smtClean="0"/>
              <a:t> MJ. Current Evidence on healthy eating. </a:t>
            </a:r>
            <a:r>
              <a:rPr lang="en-US" sz="1200" dirty="0" err="1" smtClean="0"/>
              <a:t>Annu</a:t>
            </a:r>
            <a:r>
              <a:rPr lang="en-US" sz="1200" dirty="0" smtClean="0"/>
              <a:t> Rev Public Health. 2013;34-77-95.</a:t>
            </a:r>
            <a:endParaRPr lang="en-US" sz="1200" dirty="0"/>
          </a:p>
        </p:txBody>
      </p:sp>
    </p:spTree>
    <p:extLst>
      <p:ext uri="{BB962C8B-B14F-4D97-AF65-F5344CB8AC3E}">
        <p14:creationId xmlns:p14="http://schemas.microsoft.com/office/powerpoint/2010/main" val="2156421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Findings for Salt and Fruits/Veggies </a:t>
            </a:r>
            <a:endParaRPr lang="en-US" dirty="0">
              <a:solidFill>
                <a:srgbClr val="B64340"/>
              </a:solidFill>
            </a:endParaRPr>
          </a:p>
        </p:txBody>
      </p:sp>
      <p:sp>
        <p:nvSpPr>
          <p:cNvPr id="3" name="Content Placeholder 2"/>
          <p:cNvSpPr>
            <a:spLocks noGrp="1"/>
          </p:cNvSpPr>
          <p:nvPr>
            <p:ph sz="half" idx="1"/>
          </p:nvPr>
        </p:nvSpPr>
        <p:spPr/>
        <p:txBody>
          <a:bodyPr/>
          <a:lstStyle/>
          <a:p>
            <a:r>
              <a:rPr lang="en-US" dirty="0" smtClean="0"/>
              <a:t>Excess salt is “irrefutably” linked to high blood pressure.</a:t>
            </a:r>
          </a:p>
        </p:txBody>
      </p:sp>
      <p:sp>
        <p:nvSpPr>
          <p:cNvPr id="4" name="Content Placeholder 3"/>
          <p:cNvSpPr>
            <a:spLocks noGrp="1"/>
          </p:cNvSpPr>
          <p:nvPr>
            <p:ph sz="half" idx="2"/>
          </p:nvPr>
        </p:nvSpPr>
        <p:spPr/>
        <p:txBody>
          <a:bodyPr/>
          <a:lstStyle/>
          <a:p>
            <a:r>
              <a:rPr lang="en-US" dirty="0" smtClean="0"/>
              <a:t>Higher fruit and vegetable intake has benefit in cardiovascular disease.</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5521" y="6464720"/>
            <a:ext cx="6551270" cy="276999"/>
          </a:xfrm>
          <a:prstGeom prst="rect">
            <a:avLst/>
          </a:prstGeom>
          <a:noFill/>
        </p:spPr>
        <p:txBody>
          <a:bodyPr wrap="square" rtlCol="0">
            <a:spAutoFit/>
          </a:bodyPr>
          <a:lstStyle/>
          <a:p>
            <a:r>
              <a:rPr lang="en-US" sz="1200" dirty="0" smtClean="0"/>
              <a:t>Willett WC, </a:t>
            </a:r>
            <a:r>
              <a:rPr lang="en-US" sz="1200" dirty="0" err="1" smtClean="0"/>
              <a:t>Stampfer</a:t>
            </a:r>
            <a:r>
              <a:rPr lang="en-US" sz="1200" dirty="0" smtClean="0"/>
              <a:t> MJ. Current Evidence on healthy eating. </a:t>
            </a:r>
            <a:r>
              <a:rPr lang="en-US" sz="1200" dirty="0" err="1" smtClean="0"/>
              <a:t>Annu</a:t>
            </a:r>
            <a:r>
              <a:rPr lang="en-US" sz="1200" dirty="0" smtClean="0"/>
              <a:t> Rev Public Health. 2013;34-77-95.</a:t>
            </a:r>
            <a:endParaRPr lang="en-US" sz="1200" dirty="0"/>
          </a:p>
        </p:txBody>
      </p:sp>
    </p:spTree>
    <p:extLst>
      <p:ext uri="{BB962C8B-B14F-4D97-AF65-F5344CB8AC3E}">
        <p14:creationId xmlns:p14="http://schemas.microsoft.com/office/powerpoint/2010/main" val="1798467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Findings Dairy products</a:t>
            </a:r>
            <a:endParaRPr lang="en-US" dirty="0">
              <a:solidFill>
                <a:srgbClr val="B64340"/>
              </a:solidFill>
            </a:endParaRPr>
          </a:p>
        </p:txBody>
      </p:sp>
      <p:sp>
        <p:nvSpPr>
          <p:cNvPr id="3" name="Content Placeholder 2"/>
          <p:cNvSpPr>
            <a:spLocks noGrp="1"/>
          </p:cNvSpPr>
          <p:nvPr>
            <p:ph sz="half" idx="1"/>
          </p:nvPr>
        </p:nvSpPr>
        <p:spPr/>
        <p:txBody>
          <a:bodyPr/>
          <a:lstStyle/>
          <a:p>
            <a:r>
              <a:rPr lang="en-US" dirty="0" smtClean="0"/>
              <a:t>High intake of calcium may increase risk of prostate cancer.</a:t>
            </a:r>
            <a:endParaRPr lang="en-US" dirty="0"/>
          </a:p>
        </p:txBody>
      </p:sp>
      <p:sp>
        <p:nvSpPr>
          <p:cNvPr id="4" name="Content Placeholder 3"/>
          <p:cNvSpPr>
            <a:spLocks noGrp="1"/>
          </p:cNvSpPr>
          <p:nvPr>
            <p:ph sz="half" idx="2"/>
          </p:nvPr>
        </p:nvSpPr>
        <p:spPr/>
        <p:txBody>
          <a:bodyPr/>
          <a:lstStyle/>
          <a:p>
            <a:r>
              <a:rPr lang="en-US" dirty="0" smtClean="0"/>
              <a:t>Calcium and dairy product consumption is associated with a low risk of coon cancer.</a:t>
            </a:r>
          </a:p>
          <a:p>
            <a:pPr lvl="1"/>
            <a:r>
              <a:rPr lang="en-US" dirty="0" smtClean="0"/>
              <a:t>Benefits at level of 800 mg per day</a:t>
            </a:r>
          </a:p>
          <a:p>
            <a:pPr lvl="1">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5521" y="6464720"/>
            <a:ext cx="6551270" cy="276999"/>
          </a:xfrm>
          <a:prstGeom prst="rect">
            <a:avLst/>
          </a:prstGeom>
          <a:noFill/>
        </p:spPr>
        <p:txBody>
          <a:bodyPr wrap="square" rtlCol="0">
            <a:spAutoFit/>
          </a:bodyPr>
          <a:lstStyle/>
          <a:p>
            <a:r>
              <a:rPr lang="en-US" sz="1200" dirty="0" smtClean="0"/>
              <a:t>Willett WC, </a:t>
            </a:r>
            <a:r>
              <a:rPr lang="en-US" sz="1200" dirty="0" err="1" smtClean="0"/>
              <a:t>Stampfer</a:t>
            </a:r>
            <a:r>
              <a:rPr lang="en-US" sz="1200" dirty="0" smtClean="0"/>
              <a:t> MJ. Current Evidence on healthy eating. </a:t>
            </a:r>
            <a:r>
              <a:rPr lang="en-US" sz="1200" dirty="0" err="1" smtClean="0"/>
              <a:t>Annu</a:t>
            </a:r>
            <a:r>
              <a:rPr lang="en-US" sz="1200" dirty="0" smtClean="0"/>
              <a:t> Rev Public Health. 2013;34-77-95.</a:t>
            </a:r>
            <a:endParaRPr lang="en-US" sz="1200" dirty="0"/>
          </a:p>
        </p:txBody>
      </p:sp>
    </p:spTree>
    <p:extLst>
      <p:ext uri="{BB962C8B-B14F-4D97-AF65-F5344CB8AC3E}">
        <p14:creationId xmlns:p14="http://schemas.microsoft.com/office/powerpoint/2010/main" val="3823883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Contributors</a:t>
            </a:r>
            <a:endParaRPr lang="en-US" dirty="0">
              <a:solidFill>
                <a:srgbClr val="B64340"/>
              </a:solidFill>
            </a:endParaRPr>
          </a:p>
        </p:txBody>
      </p:sp>
      <p:sp>
        <p:nvSpPr>
          <p:cNvPr id="3" name="Content Placeholder 2"/>
          <p:cNvSpPr>
            <a:spLocks noGrp="1"/>
          </p:cNvSpPr>
          <p:nvPr>
            <p:ph idx="1"/>
          </p:nvPr>
        </p:nvSpPr>
        <p:spPr/>
        <p:txBody>
          <a:bodyPr>
            <a:normAutofit fontScale="92500" lnSpcReduction="20000"/>
          </a:bodyPr>
          <a:lstStyle/>
          <a:p>
            <a:pPr>
              <a:buNone/>
            </a:pPr>
            <a:r>
              <a:rPr lang="en-US" sz="1800" b="1" dirty="0" smtClean="0"/>
              <a:t>Author: </a:t>
            </a:r>
          </a:p>
          <a:p>
            <a:pPr algn="ctr">
              <a:buNone/>
            </a:pPr>
            <a:r>
              <a:rPr lang="en-US" sz="2000" b="1" dirty="0" smtClean="0"/>
              <a:t>Elizabeth </a:t>
            </a:r>
            <a:r>
              <a:rPr lang="en-US" sz="2000" b="1" dirty="0" err="1" smtClean="0"/>
              <a:t>Pegg</a:t>
            </a:r>
            <a:r>
              <a:rPr lang="en-US" sz="2000" b="1" dirty="0" smtClean="0"/>
              <a:t> Frates, MD</a:t>
            </a:r>
          </a:p>
          <a:p>
            <a:pPr algn="ctr">
              <a:buNone/>
            </a:pPr>
            <a:r>
              <a:rPr lang="en-US" sz="2000" dirty="0" smtClean="0"/>
              <a:t>Assistant Professor, Part Time, Harvard Medical School (HMS)</a:t>
            </a:r>
          </a:p>
          <a:p>
            <a:pPr algn="ctr">
              <a:buNone/>
            </a:pPr>
            <a:r>
              <a:rPr lang="en-US" sz="2000" dirty="0" smtClean="0"/>
              <a:t>Faculty, Psych E 1037-Introduction to Lifestyle Medicine</a:t>
            </a:r>
          </a:p>
          <a:p>
            <a:pPr algn="ctr">
              <a:buNone/>
            </a:pPr>
            <a:r>
              <a:rPr lang="en-US" sz="2000" dirty="0" smtClean="0"/>
              <a:t>Harvard Extension School</a:t>
            </a:r>
          </a:p>
          <a:p>
            <a:pPr algn="ctr">
              <a:buNone/>
            </a:pPr>
            <a:r>
              <a:rPr lang="en-US" sz="2000" dirty="0" smtClean="0"/>
              <a:t>Founder and Faculty Advisor, Lifestyle Medicine Interest Group at HMS</a:t>
            </a:r>
          </a:p>
          <a:p>
            <a:pPr algn="ctr">
              <a:buNone/>
            </a:pPr>
            <a:r>
              <a:rPr lang="en-US" sz="2000" dirty="0" smtClean="0"/>
              <a:t>Board Liaison for Professionals in Training (</a:t>
            </a:r>
            <a:r>
              <a:rPr lang="en-US" sz="2000" dirty="0" err="1" smtClean="0"/>
              <a:t>PiT</a:t>
            </a:r>
            <a:r>
              <a:rPr lang="en-US" sz="2000" dirty="0" smtClean="0"/>
              <a:t>), </a:t>
            </a:r>
          </a:p>
          <a:p>
            <a:pPr algn="ctr">
              <a:buNone/>
            </a:pPr>
            <a:r>
              <a:rPr lang="en-US" sz="2000" dirty="0" smtClean="0"/>
              <a:t>American College of Lifestyle Medicine (ACLM)</a:t>
            </a:r>
          </a:p>
          <a:p>
            <a:pPr>
              <a:buNone/>
            </a:pPr>
            <a:endParaRPr lang="en-US" sz="1800" dirty="0" smtClean="0"/>
          </a:p>
          <a:p>
            <a:pPr>
              <a:buNone/>
            </a:pPr>
            <a:r>
              <a:rPr lang="en-US" sz="1800" b="1" dirty="0" smtClean="0"/>
              <a:t>Editors: </a:t>
            </a:r>
          </a:p>
          <a:p>
            <a:pPr>
              <a:buNone/>
            </a:pPr>
            <a:endParaRPr lang="en-US" sz="800" b="1" dirty="0" smtClean="0"/>
          </a:p>
          <a:p>
            <a:pPr>
              <a:buNone/>
            </a:pPr>
            <a:r>
              <a:rPr lang="en-US" sz="1800" b="1" dirty="0" smtClean="0"/>
              <a:t>	</a:t>
            </a:r>
            <a:r>
              <a:rPr lang="en-US" sz="1600" b="1" dirty="0" smtClean="0"/>
              <a:t>Jonathan Bonnet, </a:t>
            </a:r>
            <a:r>
              <a:rPr lang="en-US" sz="1600" b="1" dirty="0" smtClean="0"/>
              <a:t>MD, CAQSM</a:t>
            </a:r>
            <a:r>
              <a:rPr lang="en-US" sz="1600" b="1" dirty="0" smtClean="0"/>
              <a:t>						</a:t>
            </a:r>
            <a:r>
              <a:rPr lang="en-US" sz="1600" b="1" dirty="0" smtClean="0"/>
              <a:t>Kate </a:t>
            </a:r>
            <a:r>
              <a:rPr lang="en-US" sz="1600" b="1" dirty="0" smtClean="0"/>
              <a:t>Simeon, MD</a:t>
            </a:r>
          </a:p>
          <a:p>
            <a:pPr>
              <a:buNone/>
            </a:pPr>
            <a:r>
              <a:rPr lang="en-US" sz="1400" dirty="0" smtClean="0"/>
              <a:t>	</a:t>
            </a:r>
            <a:r>
              <a:rPr lang="en-US" sz="1400" dirty="0"/>
              <a:t>Past ACLM Board Member	</a:t>
            </a:r>
            <a:r>
              <a:rPr lang="en-US" sz="1400" dirty="0" smtClean="0"/>
              <a:t>							Teaching Assistant</a:t>
            </a:r>
          </a:p>
          <a:p>
            <a:pPr>
              <a:buNone/>
            </a:pPr>
            <a:r>
              <a:rPr lang="en-US" sz="1400" dirty="0"/>
              <a:t>	</a:t>
            </a:r>
            <a:r>
              <a:rPr lang="en-US" sz="1400" dirty="0"/>
              <a:t>Past ACLM </a:t>
            </a:r>
            <a:r>
              <a:rPr lang="en-US" sz="1400" dirty="0" err="1"/>
              <a:t>PiT</a:t>
            </a:r>
            <a:r>
              <a:rPr lang="en-US" sz="1400" dirty="0"/>
              <a:t> Co-President	</a:t>
            </a:r>
            <a:r>
              <a:rPr lang="en-US" sz="1400" dirty="0" smtClean="0"/>
              <a:t>							</a:t>
            </a:r>
            <a:r>
              <a:rPr lang="en-US" sz="1400" dirty="0" smtClean="0"/>
              <a:t>Harvard </a:t>
            </a:r>
            <a:r>
              <a:rPr lang="en-US" sz="1400" dirty="0" smtClean="0"/>
              <a:t>Extension School</a:t>
            </a:r>
          </a:p>
          <a:p>
            <a:pPr>
              <a:buNone/>
            </a:pPr>
            <a:r>
              <a:rPr lang="en-US" sz="1400" dirty="0"/>
              <a:t>	</a:t>
            </a:r>
            <a:r>
              <a:rPr lang="en-US" sz="1400" dirty="0" smtClean="0"/>
              <a:t>jbonnet@hsph.harvard.edu</a:t>
            </a:r>
            <a:r>
              <a:rPr lang="en-US" sz="1400" dirty="0" smtClean="0"/>
              <a:t>					</a:t>
            </a:r>
            <a:r>
              <a:rPr lang="en-US" sz="1400" dirty="0" smtClean="0"/>
              <a:t>			</a:t>
            </a:r>
            <a:r>
              <a:rPr lang="en-US" sz="1400" dirty="0" err="1" smtClean="0"/>
              <a:t>Pysch</a:t>
            </a:r>
            <a:r>
              <a:rPr lang="en-US" sz="1400" dirty="0" smtClean="0"/>
              <a:t> </a:t>
            </a:r>
            <a:r>
              <a:rPr lang="en-US" sz="1400" dirty="0" smtClean="0"/>
              <a:t>E 1037-</a:t>
            </a:r>
          </a:p>
          <a:p>
            <a:pPr>
              <a:buNone/>
            </a:pPr>
            <a:r>
              <a:rPr lang="en-US" sz="1400" dirty="0"/>
              <a:t>	</a:t>
            </a:r>
            <a:r>
              <a:rPr lang="en-US" sz="1400" dirty="0" smtClean="0"/>
              <a:t>					</a:t>
            </a:r>
            <a:r>
              <a:rPr lang="en-US" sz="1400" dirty="0" smtClean="0"/>
              <a:t>							Introduction to Lifestyle Medicine</a:t>
            </a:r>
          </a:p>
          <a:p>
            <a:pPr>
              <a:buNone/>
            </a:pPr>
            <a:r>
              <a:rPr lang="en-US" sz="1400" dirty="0" smtClean="0"/>
              <a:t>						</a:t>
            </a:r>
          </a:p>
          <a:p>
            <a:pPr>
              <a:buNone/>
            </a:pPr>
            <a:r>
              <a:rPr lang="en-US" sz="1400" dirty="0" smtClean="0"/>
              <a:t>		</a:t>
            </a:r>
            <a:endParaRPr lang="en-US" sz="1800" dirty="0" smtClean="0"/>
          </a:p>
          <a:p>
            <a:pPr algn="ctr">
              <a:buNone/>
            </a:pPr>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473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1992 Food Pyramid</a:t>
            </a:r>
            <a:endParaRPr lang="en-US" dirty="0">
              <a:solidFill>
                <a:srgbClr val="B64340"/>
              </a:solidFill>
            </a:endParaRPr>
          </a:p>
        </p:txBody>
      </p:sp>
      <p:pic>
        <p:nvPicPr>
          <p:cNvPr id="7" name="Content Placeholder 6" descr="pyramid.gif"/>
          <p:cNvPicPr>
            <a:picLocks noGrp="1" noChangeAspect="1"/>
          </p:cNvPicPr>
          <p:nvPr>
            <p:ph idx="1"/>
          </p:nvPr>
        </p:nvPicPr>
        <p:blipFill>
          <a:blip r:embed="rId2"/>
          <a:stretch>
            <a:fillRect/>
          </a:stretch>
        </p:blipFill>
        <p:spPr>
          <a:xfrm>
            <a:off x="1668702" y="1600200"/>
            <a:ext cx="5806595" cy="4525963"/>
          </a:xfrm>
        </p:spPr>
      </p:pic>
      <p:sp>
        <p:nvSpPr>
          <p:cNvPr id="9" name="TextBox 8"/>
          <p:cNvSpPr txBox="1"/>
          <p:nvPr/>
        </p:nvSpPr>
        <p:spPr>
          <a:xfrm>
            <a:off x="0" y="5871549"/>
            <a:ext cx="11778967" cy="307777"/>
          </a:xfrm>
          <a:prstGeom prst="rect">
            <a:avLst/>
          </a:prstGeom>
          <a:noFill/>
        </p:spPr>
        <p:txBody>
          <a:bodyPr wrap="square" rtlCol="0">
            <a:spAutoFit/>
          </a:bodyPr>
          <a:lstStyle/>
          <a:p>
            <a:r>
              <a:rPr lang="en-US" sz="1400" dirty="0" err="1" smtClean="0"/>
              <a:t>http://fnic.nal.usda.gov/dietary-guidance/myplate-and-historical-food-pyramid-resources/past-food-pyramid-materials</a:t>
            </a:r>
            <a:endParaRPr lang="en-US" sz="1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334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2005 Food Pyramid</a:t>
            </a:r>
            <a:endParaRPr lang="en-US" dirty="0">
              <a:solidFill>
                <a:srgbClr val="B64340"/>
              </a:solidFill>
            </a:endParaRPr>
          </a:p>
        </p:txBody>
      </p:sp>
      <p:pic>
        <p:nvPicPr>
          <p:cNvPr id="4" name="Content Placeholder 3" descr="MyPyramid2.jpg"/>
          <p:cNvPicPr>
            <a:picLocks noGrp="1" noChangeAspect="1"/>
          </p:cNvPicPr>
          <p:nvPr>
            <p:ph idx="1"/>
          </p:nvPr>
        </p:nvPicPr>
        <p:blipFill>
          <a:blip r:embed="rId2"/>
          <a:stretch>
            <a:fillRect/>
          </a:stretch>
        </p:blipFill>
        <p:spPr>
          <a:xfrm>
            <a:off x="2782824" y="2409285"/>
            <a:ext cx="3578352" cy="2907792"/>
          </a:xfrm>
        </p:spPr>
      </p:pic>
      <p:sp>
        <p:nvSpPr>
          <p:cNvPr id="5" name="TextBox 4"/>
          <p:cNvSpPr txBox="1"/>
          <p:nvPr/>
        </p:nvSpPr>
        <p:spPr>
          <a:xfrm>
            <a:off x="2806821" y="6126163"/>
            <a:ext cx="4242042" cy="369332"/>
          </a:xfrm>
          <a:prstGeom prst="rect">
            <a:avLst/>
          </a:prstGeom>
          <a:noFill/>
        </p:spPr>
        <p:txBody>
          <a:bodyPr wrap="none" rtlCol="0">
            <a:spAutoFit/>
          </a:bodyPr>
          <a:lstStyle/>
          <a:p>
            <a:r>
              <a:rPr lang="en-US" dirty="0" smtClean="0"/>
              <a:t>http://</a:t>
            </a:r>
            <a:r>
              <a:rPr lang="en-US" dirty="0" err="1" smtClean="0"/>
              <a:t>www.foodpyramid.com/mypyramid</a:t>
            </a:r>
            <a:r>
              <a:rPr lang="en-US" dirty="0" smtClean="0"/>
              <a:t>/</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168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2011 Healthy Plate</a:t>
            </a:r>
            <a:endParaRPr lang="en-US" dirty="0">
              <a:solidFill>
                <a:srgbClr val="B6434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12871" y="6340164"/>
            <a:ext cx="3267113" cy="369332"/>
          </a:xfrm>
          <a:prstGeom prst="rect">
            <a:avLst/>
          </a:prstGeom>
        </p:spPr>
        <p:txBody>
          <a:bodyPr wrap="none">
            <a:spAutoFit/>
          </a:bodyPr>
          <a:lstStyle/>
          <a:p>
            <a:r>
              <a:rPr lang="en-US" dirty="0"/>
              <a:t>http://www.choosemyplate.gov/</a:t>
            </a:r>
          </a:p>
        </p:txBody>
      </p:sp>
      <p:pic>
        <p:nvPicPr>
          <p:cNvPr id="1026" name="Picture 2" descr="http://www.choosemyplate.gov/sites/all/themes/cmp_responsive/images/cmp_slideshow_p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141" y="2169041"/>
            <a:ext cx="3697579" cy="34236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62232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64340"/>
                </a:solidFill>
              </a:rPr>
              <a:t>2011 Harvard Healthy Plate</a:t>
            </a:r>
            <a:endParaRPr lang="en-US" dirty="0"/>
          </a:p>
        </p:txBody>
      </p:sp>
      <p:pic>
        <p:nvPicPr>
          <p:cNvPr id="4" name="Picture 3"/>
          <p:cNvPicPr>
            <a:picLocks noChangeAspect="1"/>
          </p:cNvPicPr>
          <p:nvPr/>
        </p:nvPicPr>
        <p:blipFill>
          <a:blip r:embed="rId2"/>
          <a:stretch>
            <a:fillRect/>
          </a:stretch>
        </p:blipFill>
        <p:spPr>
          <a:xfrm>
            <a:off x="1846979" y="1417638"/>
            <a:ext cx="5450042" cy="4300423"/>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9"/>
          <p:cNvSpPr txBox="1">
            <a:spLocks noChangeArrowheads="1"/>
          </p:cNvSpPr>
          <p:nvPr/>
        </p:nvSpPr>
        <p:spPr bwMode="auto">
          <a:xfrm>
            <a:off x="0" y="6477000"/>
            <a:ext cx="4182555" cy="261610"/>
          </a:xfrm>
          <a:prstGeom prst="rect">
            <a:avLst/>
          </a:prstGeom>
          <a:noFill/>
          <a:ln w="9525">
            <a:noFill/>
            <a:miter lim="800000"/>
            <a:headEnd/>
            <a:tailEnd/>
          </a:ln>
        </p:spPr>
        <p:txBody>
          <a:bodyPr wrap="none">
            <a:prstTxWarp prst="textNoShape">
              <a:avLst/>
            </a:prstTxWarp>
            <a:spAutoFit/>
          </a:bodyPr>
          <a:lstStyle/>
          <a:p>
            <a:r>
              <a:rPr lang="en-US" sz="1100" dirty="0"/>
              <a:t>https://</a:t>
            </a:r>
            <a:r>
              <a:rPr lang="en-US" sz="1100" dirty="0" err="1"/>
              <a:t>www.hsph.harvard.edu</a:t>
            </a:r>
            <a:r>
              <a:rPr lang="en-US" sz="1100" dirty="0"/>
              <a:t>/</a:t>
            </a:r>
            <a:r>
              <a:rPr lang="en-US" sz="1100" dirty="0" err="1"/>
              <a:t>nutritionsource</a:t>
            </a:r>
            <a:r>
              <a:rPr lang="en-US" sz="1100" dirty="0"/>
              <a:t>/healthy-eating-plate/</a:t>
            </a:r>
          </a:p>
        </p:txBody>
      </p:sp>
    </p:spTree>
    <p:extLst>
      <p:ext uri="{BB962C8B-B14F-4D97-AF65-F5344CB8AC3E}">
        <p14:creationId xmlns:p14="http://schemas.microsoft.com/office/powerpoint/2010/main" val="1096886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Healthy Plate</a:t>
            </a:r>
            <a:endParaRPr lang="en-US" dirty="0">
              <a:solidFill>
                <a:srgbClr val="B6434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descr="Plate, Cook, Gastronomy, Meals, Health, Balanced Meal"/>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7218" t="13133" r="32276" b="24235"/>
          <a:stretch/>
        </p:blipFill>
        <p:spPr bwMode="auto">
          <a:xfrm>
            <a:off x="2698715" y="1534802"/>
            <a:ext cx="4169201" cy="403891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214132" y="6455646"/>
            <a:ext cx="5526911" cy="276999"/>
          </a:xfrm>
          <a:prstGeom prst="rect">
            <a:avLst/>
          </a:prstGeom>
          <a:noFill/>
        </p:spPr>
        <p:txBody>
          <a:bodyPr wrap="square" rtlCol="0">
            <a:spAutoFit/>
          </a:bodyPr>
          <a:lstStyle/>
          <a:p>
            <a:r>
              <a:rPr lang="en-US" sz="1200" dirty="0"/>
              <a:t>https://pixabay.com/en/plate-cook-gastronomy-meals-health-604423/</a:t>
            </a:r>
          </a:p>
        </p:txBody>
      </p:sp>
    </p:spTree>
    <p:extLst>
      <p:ext uri="{BB962C8B-B14F-4D97-AF65-F5344CB8AC3E}">
        <p14:creationId xmlns:p14="http://schemas.microsoft.com/office/powerpoint/2010/main" val="1866723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6"/>
          <p:cNvSpPr>
            <a:spLocks noGrp="1"/>
          </p:cNvSpPr>
          <p:nvPr>
            <p:ph type="title"/>
          </p:nvPr>
        </p:nvSpPr>
        <p:spPr/>
        <p:txBody>
          <a:bodyPr/>
          <a:lstStyle/>
          <a:p>
            <a:pPr algn="l"/>
            <a:r>
              <a:rPr lang="en-US" dirty="0" smtClean="0">
                <a:solidFill>
                  <a:srgbClr val="B64340"/>
                </a:solidFill>
              </a:rPr>
              <a:t>Portion Distortion</a:t>
            </a:r>
          </a:p>
        </p:txBody>
      </p:sp>
      <p:pic>
        <p:nvPicPr>
          <p:cNvPr id="50179" name="Content Placeholder 8" descr="truth-about-portion-distortion-1024x799.png"/>
          <p:cNvPicPr>
            <a:picLocks noGrp="1" noChangeAspect="1"/>
          </p:cNvPicPr>
          <p:nvPr>
            <p:ph idx="1"/>
          </p:nvPr>
        </p:nvPicPr>
        <p:blipFill>
          <a:blip r:embed="rId2"/>
          <a:stretch>
            <a:fillRect/>
          </a:stretch>
        </p:blipFill>
        <p:spPr>
          <a:xfrm>
            <a:off x="1671758" y="1600200"/>
            <a:ext cx="5800483" cy="4525963"/>
          </a:xfrm>
        </p:spPr>
      </p:pic>
      <p:sp>
        <p:nvSpPr>
          <p:cNvPr id="55300" name="TextBox 9"/>
          <p:cNvSpPr txBox="1">
            <a:spLocks noChangeArrowheads="1"/>
          </p:cNvSpPr>
          <p:nvPr/>
        </p:nvSpPr>
        <p:spPr bwMode="auto">
          <a:xfrm>
            <a:off x="0" y="6477000"/>
            <a:ext cx="6546985" cy="261610"/>
          </a:xfrm>
          <a:prstGeom prst="rect">
            <a:avLst/>
          </a:prstGeom>
          <a:noFill/>
          <a:ln w="9525">
            <a:noFill/>
            <a:miter lim="800000"/>
            <a:headEnd/>
            <a:tailEnd/>
          </a:ln>
        </p:spPr>
        <p:txBody>
          <a:bodyPr wrap="none">
            <a:prstTxWarp prst="textNoShape">
              <a:avLst/>
            </a:prstTxWarp>
            <a:spAutoFit/>
          </a:bodyPr>
          <a:lstStyle/>
          <a:p>
            <a:r>
              <a:rPr lang="en-US" sz="1100" dirty="0"/>
              <a:t>https://www.fitmapped.com/blog/wp-content/uploads/2013/09/truth-about-portion-distortion-1024x799.png</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55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9"/>
          <p:cNvSpPr>
            <a:spLocks noGrp="1"/>
          </p:cNvSpPr>
          <p:nvPr>
            <p:ph type="title"/>
          </p:nvPr>
        </p:nvSpPr>
        <p:spPr/>
        <p:txBody>
          <a:bodyPr/>
          <a:lstStyle/>
          <a:p>
            <a:pPr algn="l"/>
            <a:r>
              <a:rPr lang="en-US" dirty="0" smtClean="0">
                <a:solidFill>
                  <a:srgbClr val="B64340"/>
                </a:solidFill>
              </a:rPr>
              <a:t>Portions</a:t>
            </a:r>
          </a:p>
        </p:txBody>
      </p:sp>
      <p:pic>
        <p:nvPicPr>
          <p:cNvPr id="56323" name="Content Placeholder 11" descr="portion_control_chartFULL1-11-414x600.jpg"/>
          <p:cNvPicPr>
            <a:picLocks noGrp="1" noChangeAspect="1"/>
          </p:cNvPicPr>
          <p:nvPr>
            <p:ph idx="1"/>
          </p:nvPr>
        </p:nvPicPr>
        <p:blipFill>
          <a:blip r:embed="rId2"/>
          <a:stretch>
            <a:fillRect/>
          </a:stretch>
        </p:blipFill>
        <p:spPr>
          <a:xfrm>
            <a:off x="3010543" y="1600200"/>
            <a:ext cx="3122914" cy="4525963"/>
          </a:xfrm>
        </p:spPr>
      </p:pic>
      <p:sp>
        <p:nvSpPr>
          <p:cNvPr id="56324" name="TextBox 12"/>
          <p:cNvSpPr txBox="1">
            <a:spLocks noChangeArrowheads="1"/>
          </p:cNvSpPr>
          <p:nvPr/>
        </p:nvSpPr>
        <p:spPr bwMode="auto">
          <a:xfrm>
            <a:off x="0" y="6488113"/>
            <a:ext cx="6502101" cy="261610"/>
          </a:xfrm>
          <a:prstGeom prst="rect">
            <a:avLst/>
          </a:prstGeom>
          <a:noFill/>
          <a:ln w="9525">
            <a:noFill/>
            <a:miter lim="800000"/>
            <a:headEnd/>
            <a:tailEnd/>
          </a:ln>
        </p:spPr>
        <p:txBody>
          <a:bodyPr wrap="none">
            <a:prstTxWarp prst="textNoShape">
              <a:avLst/>
            </a:prstTxWarp>
            <a:spAutoFit/>
          </a:bodyPr>
          <a:lstStyle/>
          <a:p>
            <a:r>
              <a:rPr lang="en-US" sz="1100" dirty="0"/>
              <a:t>https://www.fitmapped.com/blog/wp-content/uploads/2013/09/portion_control_chartFULL1-11-414x600.jpg</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51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l"/>
            <a:r>
              <a:rPr lang="en-US" dirty="0" smtClean="0">
                <a:solidFill>
                  <a:srgbClr val="B64340"/>
                </a:solidFill>
              </a:rPr>
              <a:t>Satiety</a:t>
            </a:r>
          </a:p>
        </p:txBody>
      </p:sp>
      <p:sp>
        <p:nvSpPr>
          <p:cNvPr id="59395" name="Content Placeholder 2"/>
          <p:cNvSpPr>
            <a:spLocks noGrp="1"/>
          </p:cNvSpPr>
          <p:nvPr>
            <p:ph idx="1"/>
          </p:nvPr>
        </p:nvSpPr>
        <p:spPr/>
        <p:txBody>
          <a:bodyPr>
            <a:normAutofit fontScale="40000" lnSpcReduction="20000"/>
          </a:bodyPr>
          <a:lstStyle/>
          <a:p>
            <a:r>
              <a:rPr lang="en-US" sz="3636" dirty="0" smtClean="0"/>
              <a:t>Hormones</a:t>
            </a:r>
          </a:p>
          <a:p>
            <a:pPr lvl="1"/>
            <a:r>
              <a:rPr lang="en-US" sz="3636" dirty="0" smtClean="0"/>
              <a:t>Hypothalamus</a:t>
            </a:r>
          </a:p>
          <a:p>
            <a:pPr lvl="2"/>
            <a:r>
              <a:rPr lang="en-US" sz="3636" dirty="0" smtClean="0"/>
              <a:t>Hormonal Regulators of Appetite </a:t>
            </a:r>
          </a:p>
          <a:p>
            <a:pPr lvl="2"/>
            <a:r>
              <a:rPr lang="en-US" sz="3636" dirty="0" smtClean="0"/>
              <a:t>http://www.ncbi.nlm.nih.gov/pmc/articles/PMC2777281/#!po=10.4167</a:t>
            </a:r>
          </a:p>
          <a:p>
            <a:pPr lvl="1"/>
            <a:r>
              <a:rPr lang="en-US" sz="3636" dirty="0" smtClean="0"/>
              <a:t>Ghrelin- appetite increaser (increases with lack of sleep) made in stomach and signals to the brain that you are hungry</a:t>
            </a:r>
          </a:p>
          <a:p>
            <a:pPr lvl="1"/>
            <a:r>
              <a:rPr lang="en-US" sz="3636" dirty="0" smtClean="0"/>
              <a:t>Leptin- appetite suppresser which is made in fat cells</a:t>
            </a:r>
          </a:p>
          <a:p>
            <a:pPr lvl="1">
              <a:buNone/>
            </a:pPr>
            <a:endParaRPr lang="en-US" sz="3636" dirty="0" smtClean="0"/>
          </a:p>
          <a:p>
            <a:r>
              <a:rPr lang="en-US" sz="3636" dirty="0" smtClean="0"/>
              <a:t>Time</a:t>
            </a:r>
          </a:p>
          <a:p>
            <a:pPr lvl="1"/>
            <a:r>
              <a:rPr lang="en-US" sz="3636" dirty="0" smtClean="0"/>
              <a:t>It takes about 20 minutes to feel full</a:t>
            </a:r>
          </a:p>
          <a:p>
            <a:pPr lvl="1"/>
            <a:r>
              <a:rPr lang="en-US" sz="3636" dirty="0" smtClean="0"/>
              <a:t>Eating at regular times (3 times a day with 2 snacks) to keep blood glucose steady</a:t>
            </a:r>
          </a:p>
          <a:p>
            <a:pPr lvl="1">
              <a:buNone/>
            </a:pPr>
            <a:endParaRPr lang="en-US" sz="3636" dirty="0" smtClean="0"/>
          </a:p>
          <a:p>
            <a:r>
              <a:rPr lang="en-US" sz="3636" dirty="0" smtClean="0"/>
              <a:t>Distention-water and fiber</a:t>
            </a:r>
          </a:p>
          <a:p>
            <a:pPr lvl="1"/>
            <a:r>
              <a:rPr lang="en-US" sz="3636" dirty="0" smtClean="0"/>
              <a:t>Full Plate Diet (available free on line)</a:t>
            </a:r>
          </a:p>
          <a:p>
            <a:pPr lvl="1"/>
            <a:r>
              <a:rPr lang="en-US" sz="3636" dirty="0" smtClean="0"/>
              <a:t>Filling up with fiber rich, nutrient rich foods</a:t>
            </a:r>
          </a:p>
          <a:p>
            <a:pPr lvl="1"/>
            <a:endParaRPr lang="en-US" sz="3636" dirty="0" smtClean="0"/>
          </a:p>
          <a:p>
            <a:pPr>
              <a:buNone/>
            </a:pPr>
            <a:endParaRPr lang="en-US" sz="3636" dirty="0" smtClean="0"/>
          </a:p>
          <a:p>
            <a:r>
              <a:rPr lang="en-US" sz="3636" dirty="0" smtClean="0"/>
              <a:t>Sugar Cycle</a:t>
            </a:r>
          </a:p>
          <a:p>
            <a:endParaRPr lang="en-US" dirty="0" smtClean="0"/>
          </a:p>
          <a:p>
            <a:endParaRPr lang="en-US" dirty="0" smtClean="0"/>
          </a:p>
          <a:p>
            <a:pPr>
              <a:buNone/>
            </a:pPr>
            <a:endParaRPr lang="en-US" dirty="0" smtClean="0"/>
          </a:p>
          <a:p>
            <a:pPr>
              <a:buNone/>
            </a:pP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921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solidFill>
                  <a:srgbClr val="B64340"/>
                </a:solidFill>
              </a:rPr>
              <a:t>Top Five Fruits</a:t>
            </a:r>
            <a:endParaRPr lang="en-US" dirty="0">
              <a:solidFill>
                <a:srgbClr val="B64340"/>
              </a:solidFill>
            </a:endParaRPr>
          </a:p>
        </p:txBody>
      </p:sp>
      <p:sp>
        <p:nvSpPr>
          <p:cNvPr id="6" name="Content Placeholder 5"/>
          <p:cNvSpPr>
            <a:spLocks noGrp="1"/>
          </p:cNvSpPr>
          <p:nvPr>
            <p:ph idx="1"/>
          </p:nvPr>
        </p:nvSpPr>
        <p:spPr/>
        <p:txBody>
          <a:bodyPr>
            <a:normAutofit fontScale="85000" lnSpcReduction="20000"/>
          </a:bodyPr>
          <a:lstStyle/>
          <a:p>
            <a:r>
              <a:rPr lang="en-US" dirty="0" smtClean="0"/>
              <a:t>Raspberries/Blackberries</a:t>
            </a:r>
          </a:p>
          <a:p>
            <a:pPr lvl="1"/>
            <a:r>
              <a:rPr lang="en-US" dirty="0" smtClean="0"/>
              <a:t>Vitamin C, Folate, Anthocyanin pigments</a:t>
            </a:r>
          </a:p>
          <a:p>
            <a:pPr lvl="2"/>
            <a:r>
              <a:rPr lang="en-US" dirty="0" smtClean="0"/>
              <a:t>Anti-oxidant, anti-inflammatory</a:t>
            </a:r>
          </a:p>
          <a:p>
            <a:r>
              <a:rPr lang="en-US" dirty="0" smtClean="0"/>
              <a:t>Pears</a:t>
            </a:r>
          </a:p>
          <a:p>
            <a:pPr lvl="1"/>
            <a:r>
              <a:rPr lang="en-US" dirty="0" smtClean="0"/>
              <a:t>Vitamin A, Vitamin C, </a:t>
            </a:r>
          </a:p>
          <a:p>
            <a:r>
              <a:rPr lang="en-US" dirty="0" smtClean="0"/>
              <a:t>Apples</a:t>
            </a:r>
          </a:p>
          <a:p>
            <a:pPr lvl="1"/>
            <a:r>
              <a:rPr lang="en-US" dirty="0" smtClean="0"/>
              <a:t>Quercetin, fiber</a:t>
            </a:r>
          </a:p>
          <a:p>
            <a:r>
              <a:rPr lang="en-US" dirty="0" smtClean="0"/>
              <a:t>Oranges</a:t>
            </a:r>
          </a:p>
          <a:p>
            <a:pPr lvl="1"/>
            <a:r>
              <a:rPr lang="en-US" dirty="0" smtClean="0"/>
              <a:t>Herperidin, flavinoids, limonoids, over 170 phytonutrients</a:t>
            </a:r>
          </a:p>
          <a:p>
            <a:r>
              <a:rPr lang="en-US" dirty="0" smtClean="0"/>
              <a:t>Bananas</a:t>
            </a:r>
          </a:p>
          <a:p>
            <a:pPr lvl="1"/>
            <a:r>
              <a:rPr lang="en-US" dirty="0" smtClean="0"/>
              <a:t>Potassium, Vitamin B6, stimulates production of serotonin,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7320" y="6308725"/>
            <a:ext cx="6447100" cy="461665"/>
          </a:xfrm>
          <a:prstGeom prst="rect">
            <a:avLst/>
          </a:prstGeom>
          <a:noFill/>
        </p:spPr>
        <p:txBody>
          <a:bodyPr wrap="square" rtlCol="0">
            <a:spAutoFit/>
          </a:bodyPr>
          <a:lstStyle/>
          <a:p>
            <a:r>
              <a:rPr lang="en-US" sz="1200" dirty="0"/>
              <a:t>Seale SA, </a:t>
            </a:r>
            <a:r>
              <a:rPr lang="en-US" sz="1200" dirty="0" err="1"/>
              <a:t>Sherard</a:t>
            </a:r>
            <a:r>
              <a:rPr lang="en-US" sz="1200" dirty="0"/>
              <a:t> T, Fleming D.(2009). The Full Plate Diet: Slim Down, Look Great, Be Health!. Austin, </a:t>
            </a:r>
            <a:r>
              <a:rPr lang="en-US" sz="1200" dirty="0" err="1"/>
              <a:t>TX:Bard</a:t>
            </a:r>
            <a:r>
              <a:rPr lang="en-US" sz="1200" dirty="0"/>
              <a:t> Press.</a:t>
            </a:r>
          </a:p>
        </p:txBody>
      </p:sp>
    </p:spTree>
    <p:extLst>
      <p:ext uri="{BB962C8B-B14F-4D97-AF65-F5344CB8AC3E}">
        <p14:creationId xmlns:p14="http://schemas.microsoft.com/office/powerpoint/2010/main" val="229005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Top Five Vegetables</a:t>
            </a:r>
            <a:endParaRPr lang="en-US" dirty="0">
              <a:solidFill>
                <a:srgbClr val="B64340"/>
              </a:solidFill>
            </a:endParaRPr>
          </a:p>
        </p:txBody>
      </p:sp>
      <p:sp>
        <p:nvSpPr>
          <p:cNvPr id="3" name="Content Placeholder 2"/>
          <p:cNvSpPr>
            <a:spLocks noGrp="1"/>
          </p:cNvSpPr>
          <p:nvPr>
            <p:ph idx="1"/>
          </p:nvPr>
        </p:nvSpPr>
        <p:spPr/>
        <p:txBody>
          <a:bodyPr>
            <a:normAutofit fontScale="77500" lnSpcReduction="20000"/>
          </a:bodyPr>
          <a:lstStyle/>
          <a:p>
            <a:r>
              <a:rPr lang="en-US" dirty="0" smtClean="0"/>
              <a:t>Avocado</a:t>
            </a:r>
          </a:p>
          <a:p>
            <a:pPr lvl="1"/>
            <a:r>
              <a:rPr lang="en-US" dirty="0" smtClean="0"/>
              <a:t>Monounsaturated fats, folate, Vitamins E,K, and B, Potassium</a:t>
            </a:r>
          </a:p>
          <a:p>
            <a:r>
              <a:rPr lang="en-US" dirty="0" smtClean="0"/>
              <a:t>Broccoli</a:t>
            </a:r>
          </a:p>
          <a:p>
            <a:pPr lvl="1"/>
            <a:r>
              <a:rPr lang="en-US" dirty="0" smtClean="0"/>
              <a:t>Vitamin C, Beta Carotene, assists in making thyroxin, enhancing absorption of iron</a:t>
            </a:r>
          </a:p>
          <a:p>
            <a:r>
              <a:rPr lang="en-US" dirty="0" smtClean="0"/>
              <a:t>Spinach (most nutrients per calorie)</a:t>
            </a:r>
          </a:p>
          <a:p>
            <a:pPr lvl="1"/>
            <a:r>
              <a:rPr lang="en-US" dirty="0" smtClean="0"/>
              <a:t>Lutein and iron</a:t>
            </a:r>
          </a:p>
          <a:p>
            <a:r>
              <a:rPr lang="en-US" dirty="0" smtClean="0"/>
              <a:t>Sweet potatoes </a:t>
            </a:r>
          </a:p>
          <a:p>
            <a:pPr lvl="1"/>
            <a:r>
              <a:rPr lang="en-US" dirty="0" smtClean="0"/>
              <a:t>Potassium, iron, manganese, copper, quercitin, cholorogenic acid</a:t>
            </a:r>
          </a:p>
          <a:p>
            <a:r>
              <a:rPr lang="en-US" dirty="0" smtClean="0"/>
              <a:t>Carrots</a:t>
            </a:r>
          </a:p>
          <a:p>
            <a:pPr lvl="1"/>
            <a:r>
              <a:rPr lang="en-US" dirty="0" smtClean="0"/>
              <a:t>Beta carotene, calcium pectate (soluble fiber that helps remove LDL)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7320" y="6308725"/>
            <a:ext cx="6447100" cy="461665"/>
          </a:xfrm>
          <a:prstGeom prst="rect">
            <a:avLst/>
          </a:prstGeom>
          <a:noFill/>
        </p:spPr>
        <p:txBody>
          <a:bodyPr wrap="square" rtlCol="0">
            <a:spAutoFit/>
          </a:bodyPr>
          <a:lstStyle/>
          <a:p>
            <a:r>
              <a:rPr lang="en-US" sz="1200" dirty="0"/>
              <a:t>Seale SA, </a:t>
            </a:r>
            <a:r>
              <a:rPr lang="en-US" sz="1200" dirty="0" err="1"/>
              <a:t>Sherard</a:t>
            </a:r>
            <a:r>
              <a:rPr lang="en-US" sz="1200" dirty="0"/>
              <a:t> T, Fleming D.(2009). The Full Plate Diet: Slim Down, Look Great, Be Health!. Austin, </a:t>
            </a:r>
            <a:r>
              <a:rPr lang="en-US" sz="1200" dirty="0" err="1"/>
              <a:t>TX:Bard</a:t>
            </a:r>
            <a:r>
              <a:rPr lang="en-US" sz="1200" dirty="0"/>
              <a:t> Press.</a:t>
            </a:r>
          </a:p>
        </p:txBody>
      </p:sp>
    </p:spTree>
    <p:extLst>
      <p:ext uri="{BB962C8B-B14F-4D97-AF65-F5344CB8AC3E}">
        <p14:creationId xmlns:p14="http://schemas.microsoft.com/office/powerpoint/2010/main" val="2700548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B64340"/>
                </a:solidFill>
              </a:rPr>
              <a:t>There is constant updating in nutrition science.</a:t>
            </a:r>
            <a:endParaRPr lang="en-US" dirty="0">
              <a:solidFill>
                <a:srgbClr val="B64340"/>
              </a:solidFill>
            </a:endParaRPr>
          </a:p>
        </p:txBody>
      </p:sp>
      <p:sp>
        <p:nvSpPr>
          <p:cNvPr id="4" name="Content Placeholder 3"/>
          <p:cNvSpPr>
            <a:spLocks noGrp="1"/>
          </p:cNvSpPr>
          <p:nvPr>
            <p:ph sz="half" idx="1"/>
          </p:nvPr>
        </p:nvSpPr>
        <p:spPr/>
        <p:txBody>
          <a:bodyPr>
            <a:normAutofit fontScale="92500" lnSpcReduction="10000"/>
          </a:bodyPr>
          <a:lstStyle/>
          <a:p>
            <a:r>
              <a:rPr lang="en-US" dirty="0" smtClean="0"/>
              <a:t>US Dietary Guidelines are reviewed every 5 years-2015 most recent</a:t>
            </a:r>
          </a:p>
          <a:p>
            <a:pPr lvl="1"/>
            <a:r>
              <a:rPr lang="en-US" dirty="0"/>
              <a:t>Based on the most recent scientific evidence review</a:t>
            </a:r>
            <a:r>
              <a:rPr lang="en-US" dirty="0" smtClean="0"/>
              <a:t> </a:t>
            </a:r>
          </a:p>
          <a:p>
            <a:r>
              <a:rPr lang="en-US" dirty="0" smtClean="0"/>
              <a:t>Many suggestions remain constant</a:t>
            </a:r>
          </a:p>
          <a:p>
            <a:r>
              <a:rPr lang="en-US" dirty="0" smtClean="0"/>
              <a:t>Some are changed due to new research and understanding of nutrients, food, and behavior.</a:t>
            </a:r>
          </a:p>
          <a:p>
            <a:endParaRPr lang="en-US" dirty="0"/>
          </a:p>
        </p:txBody>
      </p:sp>
      <p:pic>
        <p:nvPicPr>
          <p:cNvPr id="6" name="Content Placeholder 5" descr="hhs-logo-150x150.png"/>
          <p:cNvPicPr>
            <a:picLocks noGrp="1" noChangeAspect="1"/>
          </p:cNvPicPr>
          <p:nvPr>
            <p:ph sz="half" idx="2"/>
          </p:nvPr>
        </p:nvPicPr>
        <p:blipFill>
          <a:blip r:embed="rId3"/>
          <a:srcRect t="-6034" b="-6034"/>
          <a:stretch>
            <a:fillRect/>
          </a:stretch>
        </p:blipFill>
        <p:spPr>
          <a:xfrm>
            <a:off x="4876800" y="547571"/>
            <a:ext cx="4038600" cy="4525963"/>
          </a:xfrm>
        </p:spPr>
      </p:pic>
      <p:pic>
        <p:nvPicPr>
          <p:cNvPr id="7" name="Picture 6" descr="usda-logo-150x150.png"/>
          <p:cNvPicPr>
            <a:picLocks noChangeAspect="1"/>
          </p:cNvPicPr>
          <p:nvPr/>
        </p:nvPicPr>
        <p:blipFill>
          <a:blip r:embed="rId4"/>
          <a:stretch>
            <a:fillRect/>
          </a:stretch>
        </p:blipFill>
        <p:spPr>
          <a:xfrm>
            <a:off x="6096000" y="4782872"/>
            <a:ext cx="1620838" cy="1620838"/>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36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Calories</a:t>
            </a:r>
            <a:endParaRPr lang="en-US" dirty="0">
              <a:solidFill>
                <a:srgbClr val="B64340"/>
              </a:solidFill>
            </a:endParaRPr>
          </a:p>
        </p:txBody>
      </p:sp>
      <p:sp>
        <p:nvSpPr>
          <p:cNvPr id="6" name="Content Placeholder 5"/>
          <p:cNvSpPr>
            <a:spLocks noGrp="1"/>
          </p:cNvSpPr>
          <p:nvPr>
            <p:ph sz="half" idx="1"/>
          </p:nvPr>
        </p:nvSpPr>
        <p:spPr/>
        <p:txBody>
          <a:bodyPr/>
          <a:lstStyle/>
          <a:p>
            <a:r>
              <a:rPr lang="en-US" dirty="0" smtClean="0"/>
              <a:t>Measures the energy in food</a:t>
            </a:r>
          </a:p>
          <a:p>
            <a:r>
              <a:rPr lang="en-US" dirty="0" smtClean="0"/>
              <a:t>The </a:t>
            </a:r>
            <a:r>
              <a:rPr lang="en-US" dirty="0"/>
              <a:t>amount of heat required to raise the temperature of one kilogram of water one degree </a:t>
            </a:r>
            <a:r>
              <a:rPr lang="en-US" dirty="0" smtClean="0"/>
              <a:t>Celsius.</a:t>
            </a:r>
          </a:p>
          <a:p>
            <a:pPr lvl="1"/>
            <a:r>
              <a:rPr lang="en-US" dirty="0" smtClean="0"/>
              <a:t>Merriam Webster Dictionary</a:t>
            </a:r>
            <a:endParaRPr lang="en-US" dirty="0"/>
          </a:p>
        </p:txBody>
      </p:sp>
      <p:sp>
        <p:nvSpPr>
          <p:cNvPr id="8" name="Content Placeholder 7"/>
          <p:cNvSpPr>
            <a:spLocks noGrp="1"/>
          </p:cNvSpPr>
          <p:nvPr>
            <p:ph sz="half" idx="2"/>
          </p:nvPr>
        </p:nvSpPr>
        <p:spPr/>
        <p:txBody>
          <a:bodyPr/>
          <a:lstStyle/>
          <a:p>
            <a:r>
              <a:rPr lang="en-US" dirty="0" smtClean="0"/>
              <a:t>Protein 1 gram  </a:t>
            </a:r>
          </a:p>
          <a:p>
            <a:pPr lvl="1"/>
            <a:r>
              <a:rPr lang="en-US" dirty="0" smtClean="0"/>
              <a:t>4 calories</a:t>
            </a:r>
          </a:p>
          <a:p>
            <a:r>
              <a:rPr lang="en-US" dirty="0" smtClean="0"/>
              <a:t>Carbohydrates 1 gram</a:t>
            </a:r>
          </a:p>
          <a:p>
            <a:pPr lvl="1"/>
            <a:r>
              <a:rPr lang="en-US" dirty="0" smtClean="0"/>
              <a:t>4 calories</a:t>
            </a:r>
          </a:p>
          <a:p>
            <a:r>
              <a:rPr lang="en-US" dirty="0" smtClean="0"/>
              <a:t>Fat 1 gram</a:t>
            </a:r>
          </a:p>
          <a:p>
            <a:pPr lvl="1"/>
            <a:r>
              <a:rPr lang="en-US" dirty="0" smtClean="0"/>
              <a:t>9 calories</a:t>
            </a:r>
          </a:p>
          <a:p>
            <a:r>
              <a:rPr lang="en-US" dirty="0" smtClean="0"/>
              <a:t>Alcohol</a:t>
            </a:r>
          </a:p>
          <a:p>
            <a:pPr lvl="1"/>
            <a:r>
              <a:rPr lang="en-US" dirty="0" smtClean="0"/>
              <a:t>7 calories</a:t>
            </a:r>
          </a:p>
          <a:p>
            <a:pPr lvl="1">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683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solidFill>
                  <a:srgbClr val="B64340"/>
                </a:solidFill>
              </a:rPr>
              <a:t>The number of calories used</a:t>
            </a:r>
            <a:endParaRPr lang="en-US" dirty="0">
              <a:solidFill>
                <a:srgbClr val="B64340"/>
              </a:solidFill>
            </a:endParaRPr>
          </a:p>
        </p:txBody>
      </p:sp>
      <p:sp>
        <p:nvSpPr>
          <p:cNvPr id="6" name="Content Placeholder 5"/>
          <p:cNvSpPr>
            <a:spLocks noGrp="1"/>
          </p:cNvSpPr>
          <p:nvPr>
            <p:ph idx="1"/>
          </p:nvPr>
        </p:nvSpPr>
        <p:spPr/>
        <p:txBody>
          <a:bodyPr/>
          <a:lstStyle/>
          <a:p>
            <a:r>
              <a:rPr lang="en-US" dirty="0" smtClean="0"/>
              <a:t>The basal metabolic rate (BMR)</a:t>
            </a:r>
          </a:p>
          <a:p>
            <a:r>
              <a:rPr lang="en-US" dirty="0" smtClean="0"/>
              <a:t>Physical activity during the day </a:t>
            </a:r>
          </a:p>
          <a:p>
            <a:r>
              <a:rPr lang="en-US" dirty="0" smtClean="0"/>
              <a:t>The thermic effect of food (TEE)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62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Basal Metabolic Rate (BMR)</a:t>
            </a:r>
            <a:endParaRPr lang="en-US" dirty="0">
              <a:solidFill>
                <a:srgbClr val="B64340"/>
              </a:solidFill>
            </a:endParaRPr>
          </a:p>
        </p:txBody>
      </p:sp>
      <p:sp>
        <p:nvSpPr>
          <p:cNvPr id="5" name="Content Placeholder 4"/>
          <p:cNvSpPr>
            <a:spLocks noGrp="1"/>
          </p:cNvSpPr>
          <p:nvPr>
            <p:ph idx="1"/>
          </p:nvPr>
        </p:nvSpPr>
        <p:spPr/>
        <p:txBody>
          <a:bodyPr/>
          <a:lstStyle/>
          <a:p>
            <a:r>
              <a:rPr lang="en-US" dirty="0" smtClean="0"/>
              <a:t>The amount of energy your body uses at rest for bodily functions such as breathing, your heart beating, your kidneys filtering sodium, your hair growing and other functions of vital organs.</a:t>
            </a:r>
          </a:p>
          <a:p>
            <a:r>
              <a:rPr lang="en-US" dirty="0" smtClean="0"/>
              <a:t>Also called the Resting Energy Expenditure </a:t>
            </a:r>
          </a:p>
          <a:p>
            <a:pPr lvl="1"/>
            <a:r>
              <a:rPr lang="en-US" dirty="0" smtClean="0"/>
              <a:t>REE</a:t>
            </a:r>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045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B64340"/>
                </a:solidFill>
              </a:rPr>
              <a:t>Calculating the BMR- Quick Estimate</a:t>
            </a:r>
            <a:endParaRPr lang="en-US" dirty="0">
              <a:solidFill>
                <a:srgbClr val="B64340"/>
              </a:solidFill>
            </a:endParaRPr>
          </a:p>
        </p:txBody>
      </p:sp>
      <p:sp>
        <p:nvSpPr>
          <p:cNvPr id="3" name="Content Placeholder 2"/>
          <p:cNvSpPr>
            <a:spLocks noGrp="1"/>
          </p:cNvSpPr>
          <p:nvPr>
            <p:ph idx="1"/>
          </p:nvPr>
        </p:nvSpPr>
        <p:spPr/>
        <p:txBody>
          <a:bodyPr>
            <a:normAutofit lnSpcReduction="10000"/>
          </a:bodyPr>
          <a:lstStyle/>
          <a:p>
            <a:r>
              <a:rPr lang="en-US" dirty="0" smtClean="0"/>
              <a:t>Men</a:t>
            </a:r>
          </a:p>
          <a:p>
            <a:pPr lvl="1"/>
            <a:r>
              <a:rPr lang="en-US" dirty="0" smtClean="0"/>
              <a:t>1.0 X weight in kilograms X 24 hours in a day </a:t>
            </a:r>
          </a:p>
          <a:p>
            <a:r>
              <a:rPr lang="en-US" dirty="0" smtClean="0"/>
              <a:t>Women</a:t>
            </a:r>
          </a:p>
          <a:p>
            <a:pPr lvl="1"/>
            <a:r>
              <a:rPr lang="en-US" dirty="0" smtClean="0"/>
              <a:t>0.9 X weight in kilograms X 24 hours in a day</a:t>
            </a:r>
          </a:p>
          <a:p>
            <a:r>
              <a:rPr lang="en-US" dirty="0" smtClean="0"/>
              <a:t>Example (1 kg=2.2 pounds)</a:t>
            </a:r>
          </a:p>
          <a:p>
            <a:r>
              <a:rPr lang="en-US" dirty="0" smtClean="0"/>
              <a:t>200 pound man has a BMR of 2182</a:t>
            </a:r>
          </a:p>
          <a:p>
            <a:pPr lvl="1"/>
            <a:r>
              <a:rPr lang="en-US" dirty="0" smtClean="0"/>
              <a:t>200 pounds/2.2 = 90.91 kg</a:t>
            </a:r>
          </a:p>
          <a:p>
            <a:pPr lvl="1"/>
            <a:r>
              <a:rPr lang="en-US" dirty="0" smtClean="0"/>
              <a:t>1.0 X 90.91 X 24 hours per day= 2182.8 calories a day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47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Your BMR</a:t>
            </a:r>
            <a:endParaRPr lang="en-US" dirty="0">
              <a:solidFill>
                <a:srgbClr val="B64340"/>
              </a:solidFill>
            </a:endParaRPr>
          </a:p>
        </p:txBody>
      </p:sp>
      <p:sp>
        <p:nvSpPr>
          <p:cNvPr id="3" name="Content Placeholder 2"/>
          <p:cNvSpPr>
            <a:spLocks noGrp="1"/>
          </p:cNvSpPr>
          <p:nvPr>
            <p:ph idx="1"/>
          </p:nvPr>
        </p:nvSpPr>
        <p:spPr>
          <a:xfrm>
            <a:off x="457200" y="2777924"/>
            <a:ext cx="8229600" cy="3348239"/>
          </a:xfrm>
        </p:spPr>
        <p:txBody>
          <a:bodyPr/>
          <a:lstStyle/>
          <a:p>
            <a:pPr marL="0" indent="0">
              <a:buNone/>
            </a:pPr>
            <a:r>
              <a:rPr lang="en-US" dirty="0" smtClean="0"/>
              <a:t>Grab a calculator (or your phone) and let’s calculate your BMR….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196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B64340"/>
                </a:solidFill>
              </a:rPr>
              <a:t>Harris-Benedict Equation for Calculating BMR with weight and height</a:t>
            </a:r>
            <a:endParaRPr lang="en-US" dirty="0">
              <a:solidFill>
                <a:srgbClr val="B64340"/>
              </a:solidFill>
            </a:endParaRPr>
          </a:p>
        </p:txBody>
      </p:sp>
      <p:sp>
        <p:nvSpPr>
          <p:cNvPr id="3" name="Content Placeholder 2"/>
          <p:cNvSpPr>
            <a:spLocks noGrp="1"/>
          </p:cNvSpPr>
          <p:nvPr>
            <p:ph idx="1"/>
          </p:nvPr>
        </p:nvSpPr>
        <p:spPr/>
        <p:txBody>
          <a:bodyPr>
            <a:normAutofit/>
          </a:bodyPr>
          <a:lstStyle/>
          <a:p>
            <a:r>
              <a:rPr lang="en-US" dirty="0" smtClean="0"/>
              <a:t>For men</a:t>
            </a:r>
          </a:p>
          <a:p>
            <a:pPr lvl="1"/>
            <a:r>
              <a:rPr lang="en-US" dirty="0" smtClean="0"/>
              <a:t>66.6 + (13.7 X wt in kg) + (5 X ht in  cm) – (6.7 X age in years) =  BMR</a:t>
            </a:r>
          </a:p>
          <a:p>
            <a:r>
              <a:rPr lang="en-US" dirty="0" smtClean="0"/>
              <a:t>For women</a:t>
            </a:r>
          </a:p>
          <a:p>
            <a:pPr lvl="1"/>
            <a:r>
              <a:rPr lang="en-US" dirty="0" smtClean="0"/>
              <a:t>655.1 + (9.6 X wt in kg) + (1.8 X ht in cm) – (4.7 X age in years) = BMR</a:t>
            </a:r>
          </a:p>
          <a:p>
            <a:pPr lvl="1"/>
            <a:endParaRPr lang="en-US" dirty="0" smtClean="0"/>
          </a:p>
          <a:p>
            <a:pPr lvl="1"/>
            <a:endParaRPr lang="en-US" dirty="0" smtClean="0"/>
          </a:p>
          <a:p>
            <a:pPr lvl="2"/>
            <a:r>
              <a:rPr lang="en-US" dirty="0" smtClean="0"/>
              <a:t>1 kg = 2.2 pounds and 1 inch = 2.54 cm</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193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B64340"/>
                </a:solidFill>
              </a:rPr>
              <a:t>Calculating Average Number of Calories Burned in a Day</a:t>
            </a:r>
            <a:endParaRPr lang="en-US" dirty="0">
              <a:solidFill>
                <a:srgbClr val="B64340"/>
              </a:solidFill>
            </a:endParaRPr>
          </a:p>
        </p:txBody>
      </p:sp>
      <p:sp>
        <p:nvSpPr>
          <p:cNvPr id="5" name="Content Placeholder 4"/>
          <p:cNvSpPr>
            <a:spLocks noGrp="1"/>
          </p:cNvSpPr>
          <p:nvPr>
            <p:ph idx="1"/>
          </p:nvPr>
        </p:nvSpPr>
        <p:spPr/>
        <p:txBody>
          <a:bodyPr>
            <a:normAutofit fontScale="77500" lnSpcReduction="20000"/>
          </a:bodyPr>
          <a:lstStyle/>
          <a:p>
            <a:r>
              <a:rPr lang="en-US" dirty="0" smtClean="0"/>
              <a:t>Physical Activity Level</a:t>
            </a:r>
          </a:p>
          <a:p>
            <a:r>
              <a:rPr lang="en-US" dirty="0" smtClean="0"/>
              <a:t>Sedentary-very little to no exercise, sitting, sleeping, and reclining</a:t>
            </a:r>
          </a:p>
          <a:p>
            <a:pPr lvl="1"/>
            <a:r>
              <a:rPr lang="en-US" dirty="0" smtClean="0"/>
              <a:t>BMR X 20%</a:t>
            </a:r>
          </a:p>
          <a:p>
            <a:r>
              <a:rPr lang="en-US" dirty="0" smtClean="0"/>
              <a:t>Very Light- some exercise 2 days a week or less and seated/standing activities</a:t>
            </a:r>
          </a:p>
          <a:p>
            <a:pPr lvl="1"/>
            <a:r>
              <a:rPr lang="en-US" dirty="0" smtClean="0"/>
              <a:t>BMR X 30%</a:t>
            </a:r>
          </a:p>
          <a:p>
            <a:r>
              <a:rPr lang="en-US" dirty="0" smtClean="0"/>
              <a:t>Moderate-regular exercise 5 days a week and digging in the yard, carrying a load, tennis, cycling, skiing</a:t>
            </a:r>
          </a:p>
          <a:p>
            <a:pPr lvl="1"/>
            <a:r>
              <a:rPr lang="en-US" dirty="0" smtClean="0"/>
              <a:t>BMR X 40%</a:t>
            </a:r>
          </a:p>
          <a:p>
            <a:r>
              <a:rPr lang="en-US" dirty="0" smtClean="0"/>
              <a:t>Heavy-regular heavy exercise 6 days a week + and heavy manual labor, climbing, basketball, soccer</a:t>
            </a:r>
          </a:p>
          <a:p>
            <a:pPr lvl="1"/>
            <a:r>
              <a:rPr lang="en-US" dirty="0" smtClean="0"/>
              <a:t>BMR X 50%</a:t>
            </a:r>
          </a:p>
          <a:p>
            <a:pPr lvl="1">
              <a:buNone/>
            </a:pPr>
            <a:endParaRPr lang="en-US" dirty="0" smtClean="0"/>
          </a:p>
          <a:p>
            <a:pPr lvl="1">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317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Thermic Effect of Food</a:t>
            </a:r>
            <a:endParaRPr lang="en-US" dirty="0">
              <a:solidFill>
                <a:srgbClr val="B64340"/>
              </a:solidFill>
            </a:endParaRPr>
          </a:p>
        </p:txBody>
      </p:sp>
      <p:sp>
        <p:nvSpPr>
          <p:cNvPr id="3" name="Content Placeholder 2"/>
          <p:cNvSpPr>
            <a:spLocks noGrp="1"/>
          </p:cNvSpPr>
          <p:nvPr>
            <p:ph idx="1"/>
          </p:nvPr>
        </p:nvSpPr>
        <p:spPr/>
        <p:txBody>
          <a:bodyPr/>
          <a:lstStyle/>
          <a:p>
            <a:r>
              <a:rPr lang="en-US" dirty="0" smtClean="0"/>
              <a:t>Energy to digest food</a:t>
            </a:r>
          </a:p>
          <a:p>
            <a:pPr lvl="1"/>
            <a:r>
              <a:rPr lang="en-US" dirty="0" smtClean="0"/>
              <a:t>10% of total calories consumed</a:t>
            </a:r>
          </a:p>
          <a:p>
            <a:pPr lvl="1"/>
            <a:r>
              <a:rPr lang="en-US" dirty="0" smtClean="0"/>
              <a:t>For example if 500 calories are consumed, that uses 50 calories to digest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976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B64340"/>
                </a:solidFill>
              </a:rPr>
              <a:t>Calories needed in a day using Harris Benedict Equation</a:t>
            </a:r>
            <a:endParaRPr lang="en-US" dirty="0">
              <a:solidFill>
                <a:srgbClr val="B64340"/>
              </a:solidFill>
            </a:endParaRPr>
          </a:p>
        </p:txBody>
      </p:sp>
      <p:sp>
        <p:nvSpPr>
          <p:cNvPr id="3" name="Content Placeholder 2"/>
          <p:cNvSpPr>
            <a:spLocks noGrp="1"/>
          </p:cNvSpPr>
          <p:nvPr>
            <p:ph idx="1"/>
          </p:nvPr>
        </p:nvSpPr>
        <p:spPr/>
        <p:txBody>
          <a:bodyPr>
            <a:noAutofit/>
          </a:bodyPr>
          <a:lstStyle/>
          <a:p>
            <a:pPr>
              <a:buNone/>
            </a:pPr>
            <a:endParaRPr lang="en-US" sz="1600" b="1" dirty="0" smtClean="0"/>
          </a:p>
          <a:p>
            <a:r>
              <a:rPr lang="en-US" sz="1600" b="1" dirty="0" smtClean="0"/>
              <a:t>To calculate your total daily calorie needs find BMR and multiply by the appropriate factor given your activity level	</a:t>
            </a:r>
          </a:p>
          <a:p>
            <a:pPr lvl="0"/>
            <a:r>
              <a:rPr lang="en-US" sz="1600" dirty="0" smtClean="0"/>
              <a:t>If you are sedentary (little or no exercise) :  </a:t>
            </a:r>
          </a:p>
          <a:p>
            <a:pPr lvl="0"/>
            <a:r>
              <a:rPr lang="en-US" sz="1600" dirty="0" smtClean="0"/>
              <a:t>BMR x 1.2</a:t>
            </a:r>
          </a:p>
          <a:p>
            <a:pPr lvl="0"/>
            <a:endParaRPr lang="en-US" sz="1600" dirty="0" smtClean="0"/>
          </a:p>
          <a:p>
            <a:pPr lvl="0"/>
            <a:r>
              <a:rPr lang="en-US" sz="1600" dirty="0" smtClean="0"/>
              <a:t>If you are lightly active (light exercise/sports 1-3 days/week) :</a:t>
            </a:r>
          </a:p>
          <a:p>
            <a:pPr lvl="0"/>
            <a:r>
              <a:rPr lang="en-US" sz="1600" dirty="0" smtClean="0"/>
              <a:t> BMR x 1.375</a:t>
            </a:r>
          </a:p>
          <a:p>
            <a:pPr lvl="0"/>
            <a:endParaRPr lang="en-US" sz="1600" dirty="0" smtClean="0"/>
          </a:p>
          <a:p>
            <a:pPr lvl="0"/>
            <a:r>
              <a:rPr lang="en-US" sz="1600" dirty="0" smtClean="0"/>
              <a:t>If you are moderately active (moderate exercise/sports 3-5 days/week) :  </a:t>
            </a:r>
          </a:p>
          <a:p>
            <a:pPr lvl="0"/>
            <a:r>
              <a:rPr lang="en-US" sz="1600" dirty="0" smtClean="0"/>
              <a:t>BMR </a:t>
            </a:r>
            <a:r>
              <a:rPr lang="en-US" sz="1600" dirty="0" err="1" smtClean="0"/>
              <a:t>x</a:t>
            </a:r>
            <a:r>
              <a:rPr lang="en-US" sz="1600" dirty="0" smtClean="0"/>
              <a:t> 1.55</a:t>
            </a:r>
          </a:p>
          <a:p>
            <a:pPr lvl="0"/>
            <a:endParaRPr lang="en-US" sz="1600" dirty="0" smtClean="0"/>
          </a:p>
          <a:p>
            <a:pPr lvl="0"/>
            <a:r>
              <a:rPr lang="en-US" sz="1600" dirty="0" smtClean="0"/>
              <a:t>If you are very active (hard exercise/sports 6-7 days a week) :</a:t>
            </a:r>
          </a:p>
          <a:p>
            <a:pPr lvl="0"/>
            <a:r>
              <a:rPr lang="en-US" sz="1600" dirty="0" smtClean="0"/>
              <a:t>BMR </a:t>
            </a:r>
            <a:r>
              <a:rPr lang="en-US" sz="1600" dirty="0" err="1" smtClean="0"/>
              <a:t>x</a:t>
            </a:r>
            <a:r>
              <a:rPr lang="en-US" sz="1600" dirty="0" smtClean="0"/>
              <a:t> 1.725</a:t>
            </a:r>
          </a:p>
          <a:p>
            <a:pPr lvl="0"/>
            <a:endParaRPr lang="en-US" sz="1600" dirty="0" smtClean="0"/>
          </a:p>
          <a:p>
            <a:r>
              <a:rPr lang="en-US" sz="1600" dirty="0" smtClean="0"/>
              <a:t>If you are extra active (very hard exercise/sports &amp; physical job or 2x training) :</a:t>
            </a:r>
          </a:p>
          <a:p>
            <a:r>
              <a:rPr lang="en-US" sz="1600" dirty="0" smtClean="0"/>
              <a:t> BMR </a:t>
            </a:r>
            <a:r>
              <a:rPr lang="en-US" sz="1600" dirty="0" err="1" smtClean="0"/>
              <a:t>x</a:t>
            </a:r>
            <a:r>
              <a:rPr lang="en-US" sz="1600" dirty="0" smtClean="0"/>
              <a:t> 1.9 </a:t>
            </a:r>
            <a:endParaRPr lang="en-US"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8038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5109"/>
            <a:ext cx="8229600" cy="1143000"/>
          </a:xfrm>
        </p:spPr>
        <p:txBody>
          <a:bodyPr/>
          <a:lstStyle/>
          <a:p>
            <a:pPr algn="l"/>
            <a:r>
              <a:rPr lang="en-US" dirty="0" smtClean="0">
                <a:solidFill>
                  <a:srgbClr val="B64340"/>
                </a:solidFill>
                <a:latin typeface="Trebuchet MS" panose="020B0603020202020204" pitchFamily="34" charset="0"/>
              </a:rPr>
              <a:t>Resources</a:t>
            </a:r>
            <a:endParaRPr lang="en-US" dirty="0">
              <a:solidFill>
                <a:srgbClr val="B64340"/>
              </a:solidFill>
              <a:latin typeface="Trebuchet MS" panose="020B0603020202020204" pitchFamily="34" charset="0"/>
            </a:endParaRPr>
          </a:p>
        </p:txBody>
      </p:sp>
      <p:sp>
        <p:nvSpPr>
          <p:cNvPr id="3" name="Content Placeholder 2"/>
          <p:cNvSpPr>
            <a:spLocks noGrp="1"/>
          </p:cNvSpPr>
          <p:nvPr>
            <p:ph idx="1"/>
          </p:nvPr>
        </p:nvSpPr>
        <p:spPr>
          <a:xfrm>
            <a:off x="457200" y="1633999"/>
            <a:ext cx="8229600" cy="4525963"/>
          </a:xfrm>
        </p:spPr>
        <p:txBody>
          <a:bodyPr>
            <a:normAutofit fontScale="92500" lnSpcReduction="20000"/>
          </a:bodyPr>
          <a:lstStyle/>
          <a:p>
            <a:pPr>
              <a:buNone/>
              <a:tabLst>
                <a:tab pos="0" algn="l"/>
              </a:tabLst>
            </a:pPr>
            <a:r>
              <a:rPr lang="en-US" sz="1800" dirty="0" smtClean="0"/>
              <a:t>Websites:</a:t>
            </a:r>
          </a:p>
          <a:p>
            <a:pPr>
              <a:buFont typeface="Wingdings" panose="05000000000000000000" pitchFamily="2" charset="2"/>
              <a:buChar char="§"/>
              <a:tabLst>
                <a:tab pos="0" algn="l"/>
              </a:tabLst>
            </a:pPr>
            <a:r>
              <a:rPr lang="en-US" sz="1800" dirty="0" smtClean="0"/>
              <a:t>Physician’s Committee for Responsible Medicine: </a:t>
            </a:r>
            <a:r>
              <a:rPr lang="en-US" sz="1800" dirty="0" smtClean="0">
                <a:hlinkClick r:id="rId2"/>
              </a:rPr>
              <a:t>http://www.pcrm.org/</a:t>
            </a:r>
            <a:endParaRPr lang="en-US" sz="1800" dirty="0" smtClean="0"/>
          </a:p>
          <a:p>
            <a:pPr>
              <a:buFont typeface="Wingdings" panose="05000000000000000000" pitchFamily="2" charset="2"/>
              <a:buChar char="§"/>
              <a:tabLst>
                <a:tab pos="0" algn="l"/>
              </a:tabLst>
            </a:pPr>
            <a:r>
              <a:rPr lang="en-US" sz="1800" dirty="0" err="1" smtClean="0"/>
              <a:t>NutritionFacts.org</a:t>
            </a:r>
            <a:r>
              <a:rPr lang="en-US" sz="1800" dirty="0" smtClean="0"/>
              <a:t>: </a:t>
            </a:r>
            <a:r>
              <a:rPr lang="en-US" sz="1800" dirty="0" smtClean="0">
                <a:hlinkClick r:id="rId3"/>
              </a:rPr>
              <a:t>http://www.nutritionfacts.org/</a:t>
            </a:r>
            <a:endParaRPr lang="en-US" sz="1800" dirty="0" smtClean="0"/>
          </a:p>
          <a:p>
            <a:pPr>
              <a:buFont typeface="Wingdings" panose="05000000000000000000" pitchFamily="2" charset="2"/>
              <a:buChar char="§"/>
              <a:tabLst>
                <a:tab pos="0" algn="l"/>
              </a:tabLst>
            </a:pPr>
            <a:r>
              <a:rPr lang="en-US" sz="1800" dirty="0" smtClean="0"/>
              <a:t>Complete Health Improvement Program (CHIP): </a:t>
            </a:r>
            <a:r>
              <a:rPr lang="en-US" sz="1800" dirty="0" smtClean="0">
                <a:hlinkClick r:id="rId4"/>
              </a:rPr>
              <a:t>https://www.chiphealth.com/</a:t>
            </a:r>
            <a:endParaRPr lang="en-US" sz="1800" dirty="0" smtClean="0"/>
          </a:p>
          <a:p>
            <a:pPr>
              <a:buFont typeface="Wingdings" panose="05000000000000000000" pitchFamily="2" charset="2"/>
              <a:buChar char="§"/>
              <a:tabLst>
                <a:tab pos="0" algn="l"/>
              </a:tabLst>
            </a:pPr>
            <a:r>
              <a:rPr lang="en-US" sz="1800" dirty="0" err="1" smtClean="0"/>
              <a:t>Ornish</a:t>
            </a:r>
            <a:r>
              <a:rPr lang="en-US" sz="1800" dirty="0" smtClean="0"/>
              <a:t> Program: </a:t>
            </a:r>
            <a:r>
              <a:rPr lang="en-US" sz="1800" dirty="0" smtClean="0">
                <a:hlinkClick r:id="rId5"/>
              </a:rPr>
              <a:t>http://ornishspectrum.com/</a:t>
            </a:r>
            <a:endParaRPr lang="en-US" sz="1800" dirty="0" smtClean="0"/>
          </a:p>
          <a:p>
            <a:pPr>
              <a:buFont typeface="Wingdings" panose="05000000000000000000" pitchFamily="2" charset="2"/>
              <a:buChar char="§"/>
              <a:tabLst>
                <a:tab pos="0" algn="l"/>
              </a:tabLst>
            </a:pPr>
            <a:endParaRPr lang="en-US" sz="1800" dirty="0" smtClean="0"/>
          </a:p>
          <a:p>
            <a:pPr>
              <a:buNone/>
              <a:tabLst>
                <a:tab pos="0" algn="l"/>
              </a:tabLst>
            </a:pPr>
            <a:r>
              <a:rPr lang="en-US" sz="1800" dirty="0" smtClean="0"/>
              <a:t>Books:</a:t>
            </a:r>
          </a:p>
          <a:p>
            <a:pPr>
              <a:buFont typeface="Wingdings" panose="05000000000000000000" pitchFamily="2" charset="2"/>
              <a:buChar char="§"/>
              <a:tabLst>
                <a:tab pos="0" algn="l"/>
              </a:tabLst>
            </a:pPr>
            <a:r>
              <a:rPr lang="en-US" sz="1800" u="sng" dirty="0" smtClean="0"/>
              <a:t>Disease-Proof: The Remarkable Truth about What Makes Us Well</a:t>
            </a:r>
            <a:endParaRPr lang="en-US" sz="1800" dirty="0" smtClean="0"/>
          </a:p>
          <a:p>
            <a:pPr lvl="1">
              <a:buFont typeface="Wingdings" panose="05000000000000000000" pitchFamily="2" charset="2"/>
              <a:buChar char="§"/>
              <a:tabLst>
                <a:tab pos="0" algn="l"/>
              </a:tabLst>
            </a:pPr>
            <a:r>
              <a:rPr lang="en-US" sz="1400" dirty="0" smtClean="0"/>
              <a:t>David Katz</a:t>
            </a:r>
          </a:p>
          <a:p>
            <a:pPr>
              <a:buFont typeface="Wingdings" panose="05000000000000000000" pitchFamily="2" charset="2"/>
              <a:buChar char="§"/>
              <a:tabLst>
                <a:tab pos="0" algn="l"/>
              </a:tabLst>
            </a:pPr>
            <a:r>
              <a:rPr lang="en-US" sz="1800" u="sng" dirty="0" smtClean="0"/>
              <a:t>How Not to Die</a:t>
            </a:r>
            <a:endParaRPr lang="en-US" sz="1800" dirty="0" smtClean="0"/>
          </a:p>
          <a:p>
            <a:pPr lvl="1">
              <a:buFont typeface="Wingdings" panose="05000000000000000000" pitchFamily="2" charset="2"/>
              <a:buChar char="§"/>
              <a:tabLst>
                <a:tab pos="0" algn="l"/>
              </a:tabLst>
            </a:pPr>
            <a:r>
              <a:rPr lang="en-US" sz="1400" dirty="0" smtClean="0"/>
              <a:t>Michael </a:t>
            </a:r>
            <a:r>
              <a:rPr lang="en-US" sz="1400" dirty="0" err="1" smtClean="0"/>
              <a:t>Greger</a:t>
            </a:r>
            <a:r>
              <a:rPr lang="en-US" sz="1400" dirty="0" smtClean="0"/>
              <a:t>, Gene Stone.</a:t>
            </a:r>
          </a:p>
          <a:p>
            <a:pPr>
              <a:buFont typeface="Wingdings" panose="05000000000000000000" pitchFamily="2" charset="2"/>
              <a:buChar char="§"/>
              <a:tabLst>
                <a:tab pos="0" algn="l"/>
              </a:tabLst>
            </a:pPr>
            <a:r>
              <a:rPr lang="en-US" sz="1800" u="sng" dirty="0" smtClean="0"/>
              <a:t>Prevent and Reverse Heart Disease</a:t>
            </a:r>
            <a:endParaRPr lang="en-US" sz="1800" dirty="0" smtClean="0"/>
          </a:p>
          <a:p>
            <a:pPr lvl="1">
              <a:buFont typeface="Wingdings" panose="05000000000000000000" pitchFamily="2" charset="2"/>
              <a:buChar char="§"/>
              <a:tabLst>
                <a:tab pos="0" algn="l"/>
              </a:tabLst>
            </a:pPr>
            <a:r>
              <a:rPr lang="en-US" sz="1400" dirty="0" smtClean="0"/>
              <a:t>Caldwell </a:t>
            </a:r>
            <a:r>
              <a:rPr lang="en-US" sz="1400" dirty="0" err="1" smtClean="0"/>
              <a:t>Esselstyn</a:t>
            </a:r>
            <a:endParaRPr lang="en-US" sz="1400" dirty="0" smtClean="0"/>
          </a:p>
          <a:p>
            <a:pPr>
              <a:buFont typeface="Wingdings" panose="05000000000000000000" pitchFamily="2" charset="2"/>
              <a:buChar char="§"/>
              <a:tabLst>
                <a:tab pos="0" algn="l"/>
              </a:tabLst>
            </a:pPr>
            <a:r>
              <a:rPr lang="en-US" sz="1800" u="sng" dirty="0" smtClean="0"/>
              <a:t>The China Study</a:t>
            </a:r>
            <a:r>
              <a:rPr lang="en-US" sz="1800" dirty="0" smtClean="0"/>
              <a:t> </a:t>
            </a:r>
          </a:p>
          <a:p>
            <a:pPr lvl="1">
              <a:buFont typeface="Wingdings" panose="05000000000000000000" pitchFamily="2" charset="2"/>
              <a:buChar char="§"/>
              <a:tabLst>
                <a:tab pos="0" algn="l"/>
              </a:tabLst>
            </a:pPr>
            <a:r>
              <a:rPr lang="en-US" sz="1400" dirty="0" smtClean="0"/>
              <a:t>T. Colin Campbell</a:t>
            </a:r>
          </a:p>
          <a:p>
            <a:pPr>
              <a:buFont typeface="Wingdings" panose="05000000000000000000" pitchFamily="2" charset="2"/>
              <a:buChar char="§"/>
              <a:tabLst>
                <a:tab pos="0" algn="l"/>
              </a:tabLst>
            </a:pPr>
            <a:r>
              <a:rPr lang="en-US" sz="1800" u="sng" dirty="0" smtClean="0"/>
              <a:t>The Spectrum</a:t>
            </a:r>
            <a:endParaRPr lang="en-US" sz="1800" dirty="0" smtClean="0"/>
          </a:p>
          <a:p>
            <a:pPr lvl="1">
              <a:buFont typeface="Wingdings" panose="05000000000000000000" pitchFamily="2" charset="2"/>
              <a:buChar char="§"/>
              <a:tabLst>
                <a:tab pos="0" algn="l"/>
              </a:tabLst>
            </a:pPr>
            <a:r>
              <a:rPr lang="en-US" sz="1400" dirty="0" smtClean="0"/>
              <a:t>Dean </a:t>
            </a:r>
            <a:r>
              <a:rPr lang="en-US" sz="1400" dirty="0" err="1" smtClean="0"/>
              <a:t>Ornish</a:t>
            </a:r>
            <a:endParaRPr lang="en-US" sz="1400" dirty="0" smtClean="0"/>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930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11242"/>
            <a:ext cx="8229600" cy="1143000"/>
          </a:xfrm>
        </p:spPr>
        <p:txBody>
          <a:bodyPr wrap="square" numCol="1" anchorCtr="0" compatLnSpc="1">
            <a:prstTxWarp prst="textNoShape">
              <a:avLst/>
            </a:prstTxWarp>
          </a:bodyPr>
          <a:lstStyle/>
          <a:p>
            <a:pPr algn="l"/>
            <a:r>
              <a:rPr lang="en-US" dirty="0" smtClean="0">
                <a:solidFill>
                  <a:srgbClr val="B64340"/>
                </a:solidFill>
                <a:effectLst/>
              </a:rPr>
              <a:t>2015 Dietary Guidelines</a:t>
            </a:r>
          </a:p>
        </p:txBody>
      </p:sp>
      <p:pic>
        <p:nvPicPr>
          <p:cNvPr id="10" name="Picture 9"/>
          <p:cNvPicPr>
            <a:picLocks noChangeAspect="1"/>
          </p:cNvPicPr>
          <p:nvPr/>
        </p:nvPicPr>
        <p:blipFill>
          <a:blip r:embed="rId3"/>
          <a:stretch>
            <a:fillRect/>
          </a:stretch>
        </p:blipFill>
        <p:spPr>
          <a:xfrm>
            <a:off x="1520269" y="1003730"/>
            <a:ext cx="6118578" cy="547966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417492"/>
            <a:ext cx="6801556" cy="430887"/>
          </a:xfrm>
          <a:prstGeom prst="rect">
            <a:avLst/>
          </a:prstGeom>
          <a:noFill/>
        </p:spPr>
        <p:txBody>
          <a:bodyPr wrap="square" rtlCol="0">
            <a:spAutoFit/>
          </a:bodyPr>
          <a:lstStyle/>
          <a:p>
            <a:pPr>
              <a:defRPr/>
            </a:pPr>
            <a:r>
              <a:rPr lang="en-US" sz="1100" dirty="0" smtClean="0"/>
              <a:t>U.S. Department of Health and Human Services and U.S. Department of Agriculture. 2015 – 2020. Dietary Guidelines for Americans. 8</a:t>
            </a:r>
            <a:r>
              <a:rPr lang="en-US" sz="1100" baseline="30000" dirty="0" smtClean="0"/>
              <a:t>th</a:t>
            </a:r>
            <a:r>
              <a:rPr lang="en-US" sz="1100" dirty="0" smtClean="0"/>
              <a:t> Edition. December 2015. Available at http://health.gov/dietaryguidelines/2015/guidelines/.</a:t>
            </a:r>
            <a:endParaRPr lang="en-US" sz="1100" dirty="0"/>
          </a:p>
        </p:txBody>
      </p:sp>
    </p:spTree>
    <p:extLst>
      <p:ext uri="{BB962C8B-B14F-4D97-AF65-F5344CB8AC3E}">
        <p14:creationId xmlns:p14="http://schemas.microsoft.com/office/powerpoint/2010/main" val="572617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B64340"/>
                </a:solidFill>
                <a:latin typeface="Trebuchet MS" panose="020B0603020202020204" pitchFamily="34" charset="0"/>
              </a:rPr>
              <a:t>Become Part of the LM Movement!</a:t>
            </a:r>
            <a:endParaRPr lang="en-US" dirty="0">
              <a:solidFill>
                <a:srgbClr val="B64340"/>
              </a:solidFill>
              <a:latin typeface="Trebuchet MS" panose="020B0603020202020204" pitchFamily="34" charset="0"/>
            </a:endParaRPr>
          </a:p>
        </p:txBody>
      </p:sp>
      <p:sp>
        <p:nvSpPr>
          <p:cNvPr id="3" name="Content Placeholder 2"/>
          <p:cNvSpPr>
            <a:spLocks noGrp="1"/>
          </p:cNvSpPr>
          <p:nvPr>
            <p:ph idx="1"/>
          </p:nvPr>
        </p:nvSpPr>
        <p:spPr>
          <a:xfrm>
            <a:off x="457200" y="1420532"/>
            <a:ext cx="8229600" cy="4525963"/>
          </a:xfrm>
        </p:spPr>
        <p:txBody>
          <a:bodyPr>
            <a:normAutofit fontScale="92500" lnSpcReduction="10000"/>
          </a:bodyPr>
          <a:lstStyle/>
          <a:p>
            <a:pPr>
              <a:buClr>
                <a:srgbClr val="C00000"/>
              </a:buClr>
            </a:pPr>
            <a:r>
              <a:rPr lang="en-US" b="1" u="sng" dirty="0" smtClean="0">
                <a:solidFill>
                  <a:srgbClr val="C00000"/>
                </a:solidFill>
                <a:hlinkClick r:id="rId3"/>
              </a:rPr>
              <a:t>Join</a:t>
            </a:r>
            <a:r>
              <a:rPr lang="en-US" dirty="0" smtClean="0"/>
              <a:t> the American College of Lifestyle Medicine (ACLM) and connect with others passionate about LM! </a:t>
            </a:r>
          </a:p>
          <a:p>
            <a:pPr lvl="1"/>
            <a:r>
              <a:rPr lang="en-US" dirty="0" smtClean="0"/>
              <a:t>Plus, tons of </a:t>
            </a:r>
            <a:r>
              <a:rPr lang="en-US" dirty="0" smtClean="0">
                <a:hlinkClick r:id="rId4"/>
              </a:rPr>
              <a:t>additional membership benefits</a:t>
            </a:r>
            <a:r>
              <a:rPr lang="en-US" dirty="0" smtClean="0"/>
              <a:t>!</a:t>
            </a:r>
          </a:p>
          <a:p>
            <a:pPr>
              <a:buClr>
                <a:srgbClr val="C00000"/>
              </a:buClr>
            </a:pPr>
            <a:r>
              <a:rPr lang="en-US" dirty="0" smtClean="0"/>
              <a:t>For trainees, we encourage you to become a </a:t>
            </a:r>
            <a:r>
              <a:rPr lang="en-US" dirty="0" smtClean="0">
                <a:hlinkClick r:id="rId5"/>
              </a:rPr>
              <a:t>Professional in Training (PiT)</a:t>
            </a:r>
            <a:r>
              <a:rPr lang="en-US" dirty="0" smtClean="0"/>
              <a:t> member and get involved in spreading LM to campuses nationwide! </a:t>
            </a:r>
          </a:p>
          <a:p>
            <a:pPr lvl="1"/>
            <a:r>
              <a:rPr lang="en-US" dirty="0" smtClean="0"/>
              <a:t>Lifestyle Medicine Interest Group (LMIG) </a:t>
            </a:r>
            <a:r>
              <a:rPr lang="en-US" dirty="0" smtClean="0">
                <a:hlinkClick r:id="rId6"/>
              </a:rPr>
              <a:t>Starter Kit</a:t>
            </a:r>
            <a:r>
              <a:rPr lang="en-US" dirty="0" smtClean="0"/>
              <a:t> and </a:t>
            </a:r>
            <a:r>
              <a:rPr lang="en-US" dirty="0" smtClean="0">
                <a:hlinkClick r:id="rId7"/>
              </a:rPr>
              <a:t>Introductory Video</a:t>
            </a:r>
            <a:r>
              <a:rPr lang="en-US" dirty="0" smtClean="0"/>
              <a:t> available online</a:t>
            </a:r>
          </a:p>
          <a:p>
            <a:pPr marL="457200" lvl="1" indent="0">
              <a:buNone/>
            </a:pPr>
            <a:endParaRPr lang="en-US" dirty="0" smtClean="0"/>
          </a:p>
          <a:p>
            <a:pPr lvl="1"/>
            <a:endParaRPr lang="en-US" dirty="0" smtClean="0">
              <a:hlinkClick r:id="rId5"/>
            </a:endParaRPr>
          </a:p>
          <a:p>
            <a:endParaRPr lang="en-US" dirty="0"/>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046" y="6372644"/>
            <a:ext cx="6342926" cy="369332"/>
          </a:xfrm>
          <a:prstGeom prst="rect">
            <a:avLst/>
          </a:prstGeom>
          <a:noFill/>
        </p:spPr>
        <p:txBody>
          <a:bodyPr wrap="square" rtlCol="0">
            <a:spAutoFit/>
          </a:bodyPr>
          <a:lstStyle/>
          <a:p>
            <a:r>
              <a:rPr lang="en-US" b="1" dirty="0" smtClean="0">
                <a:solidFill>
                  <a:srgbClr val="C00000"/>
                </a:solidFill>
              </a:rPr>
              <a:t>www.lifestylemedicine.org</a:t>
            </a:r>
            <a:endParaRPr lang="en-US" b="1" dirty="0">
              <a:solidFill>
                <a:srgbClr val="C00000"/>
              </a:solidFill>
            </a:endParaRPr>
          </a:p>
        </p:txBody>
      </p:sp>
    </p:spTree>
    <p:extLst>
      <p:ext uri="{BB962C8B-B14F-4D97-AF65-F5344CB8AC3E}">
        <p14:creationId xmlns:p14="http://schemas.microsoft.com/office/powerpoint/2010/main" val="1530452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solidFill>
                  <a:srgbClr val="B64340"/>
                </a:solidFill>
                <a:latin typeface="Trebuchet MS" panose="020B0603020202020204" pitchFamily="34" charset="0"/>
              </a:rPr>
              <a:t>Interested in Diving </a:t>
            </a:r>
            <a:r>
              <a:rPr lang="en-US" sz="3600" dirty="0">
                <a:solidFill>
                  <a:srgbClr val="B64340"/>
                </a:solidFill>
                <a:latin typeface="Trebuchet MS" panose="020B0603020202020204" pitchFamily="34" charset="0"/>
              </a:rPr>
              <a:t>D</a:t>
            </a:r>
            <a:r>
              <a:rPr lang="en-US" sz="3600" dirty="0" smtClean="0">
                <a:solidFill>
                  <a:srgbClr val="B64340"/>
                </a:solidFill>
                <a:latin typeface="Trebuchet MS" panose="020B0603020202020204" pitchFamily="34" charset="0"/>
              </a:rPr>
              <a:t>eeper into LM and Advancing the Field?</a:t>
            </a:r>
            <a:endParaRPr lang="en-US" sz="3600" dirty="0">
              <a:solidFill>
                <a:srgbClr val="B64340"/>
              </a:solidFill>
              <a:latin typeface="Trebuchet MS" panose="020B0603020202020204" pitchFamily="34" charset="0"/>
            </a:endParaRPr>
          </a:p>
        </p:txBody>
      </p:sp>
      <p:sp>
        <p:nvSpPr>
          <p:cNvPr id="3" name="Content Placeholder 2"/>
          <p:cNvSpPr>
            <a:spLocks noGrp="1"/>
          </p:cNvSpPr>
          <p:nvPr>
            <p:ph idx="1"/>
          </p:nvPr>
        </p:nvSpPr>
        <p:spPr>
          <a:xfrm>
            <a:off x="457200" y="1637862"/>
            <a:ext cx="8229600" cy="4321887"/>
          </a:xfrm>
        </p:spPr>
        <p:txBody>
          <a:bodyPr>
            <a:normAutofit lnSpcReduction="10000"/>
          </a:bodyPr>
          <a:lstStyle/>
          <a:p>
            <a:pPr indent="0" algn="ctr">
              <a:buNone/>
            </a:pPr>
            <a:endParaRPr lang="en-US" sz="1000" dirty="0" smtClean="0"/>
          </a:p>
          <a:p>
            <a:pPr indent="0" algn="ctr">
              <a:buNone/>
            </a:pPr>
            <a:r>
              <a:rPr lang="en-US" sz="2400" dirty="0" smtClean="0"/>
              <a:t>There is a special award for Professionals in Training.</a:t>
            </a:r>
          </a:p>
          <a:p>
            <a:pPr indent="0" algn="ctr">
              <a:buNone/>
            </a:pPr>
            <a:endParaRPr lang="en-US" sz="2400" dirty="0" smtClean="0"/>
          </a:p>
          <a:p>
            <a:pPr indent="0" algn="ctr">
              <a:buNone/>
            </a:pPr>
            <a:r>
              <a:rPr lang="en-US" sz="2400" dirty="0" smtClean="0"/>
              <a:t>The </a:t>
            </a:r>
            <a:r>
              <a:rPr lang="en-US" sz="2400" b="1" u="sng" dirty="0" smtClean="0">
                <a:hlinkClick r:id="rId3"/>
              </a:rPr>
              <a:t>Donald Anderson Pegg Award </a:t>
            </a:r>
            <a:r>
              <a:rPr lang="en-US" sz="2400" dirty="0" smtClean="0"/>
              <a:t> to help start your own LMIG at a medical school or to help spread LM in another health care related professional school.</a:t>
            </a:r>
            <a:endParaRPr lang="en-US" sz="2400" dirty="0"/>
          </a:p>
          <a:p>
            <a:pPr indent="0" algn="ctr">
              <a:buNone/>
            </a:pPr>
            <a:endParaRPr lang="en-US" sz="2400" dirty="0" smtClean="0"/>
          </a:p>
          <a:p>
            <a:pPr indent="0" algn="ctr">
              <a:buNone/>
            </a:pPr>
            <a:r>
              <a:rPr lang="en-US" sz="2400" dirty="0" smtClean="0"/>
              <a:t>Please go to the ACLM </a:t>
            </a:r>
            <a:r>
              <a:rPr lang="en-US" sz="2400" dirty="0" smtClean="0">
                <a:hlinkClick r:id="rId3"/>
              </a:rPr>
              <a:t>website</a:t>
            </a:r>
            <a:r>
              <a:rPr lang="en-US" sz="2400" dirty="0" smtClean="0"/>
              <a:t> for further information.</a:t>
            </a:r>
          </a:p>
          <a:p>
            <a:pPr indent="0" algn="ctr">
              <a:buNone/>
            </a:pPr>
            <a:endParaRPr lang="en-US" sz="2400" dirty="0" smtClean="0"/>
          </a:p>
          <a:p>
            <a:pPr indent="0" algn="ctr">
              <a:buNone/>
            </a:pPr>
            <a:r>
              <a:rPr lang="en-US" sz="2400" dirty="0" smtClean="0"/>
              <a:t>Teams of students can apply and attendings/mentors are encouraged to get involved as well.</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046" y="6372644"/>
            <a:ext cx="6342926" cy="369332"/>
          </a:xfrm>
          <a:prstGeom prst="rect">
            <a:avLst/>
          </a:prstGeom>
          <a:noFill/>
        </p:spPr>
        <p:txBody>
          <a:bodyPr wrap="square" rtlCol="0">
            <a:spAutoFit/>
          </a:bodyPr>
          <a:lstStyle/>
          <a:p>
            <a:r>
              <a:rPr lang="en-US" b="1" dirty="0" smtClean="0">
                <a:solidFill>
                  <a:srgbClr val="B64340"/>
                </a:solidFill>
              </a:rPr>
              <a:t>www.lifestylemedicine.org</a:t>
            </a:r>
            <a:endParaRPr lang="en-US" b="1" dirty="0">
              <a:solidFill>
                <a:srgbClr val="B64340"/>
              </a:solidFill>
            </a:endParaRPr>
          </a:p>
        </p:txBody>
      </p:sp>
    </p:spTree>
    <p:extLst>
      <p:ext uri="{BB962C8B-B14F-4D97-AF65-F5344CB8AC3E}">
        <p14:creationId xmlns:p14="http://schemas.microsoft.com/office/powerpoint/2010/main" val="2302187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B64340"/>
                </a:solidFill>
              </a:rPr>
              <a:t>Join Us!</a:t>
            </a:r>
            <a:endParaRPr lang="en-US" dirty="0">
              <a:solidFill>
                <a:srgbClr val="B64340"/>
              </a:solidFill>
            </a:endParaRPr>
          </a:p>
        </p:txBody>
      </p:sp>
      <p:sp>
        <p:nvSpPr>
          <p:cNvPr id="3" name="Content Placeholder 2"/>
          <p:cNvSpPr>
            <a:spLocks noGrp="1"/>
          </p:cNvSpPr>
          <p:nvPr>
            <p:ph idx="1"/>
          </p:nvPr>
        </p:nvSpPr>
        <p:spPr>
          <a:xfrm>
            <a:off x="335666" y="1600201"/>
            <a:ext cx="8351134" cy="3806822"/>
          </a:xfrm>
        </p:spPr>
        <p:txBody>
          <a:bodyPr>
            <a:normAutofit fontScale="85000" lnSpcReduction="20000"/>
          </a:bodyPr>
          <a:lstStyle/>
          <a:p>
            <a:pPr indent="0">
              <a:buNone/>
            </a:pPr>
            <a:r>
              <a:rPr lang="en-US" b="1" dirty="0" smtClean="0"/>
              <a:t>The Lifestyle Medicine Conferences </a:t>
            </a:r>
            <a:r>
              <a:rPr lang="en-US" dirty="0" smtClean="0"/>
              <a:t>are a great way to get connected with other healthcare professionals that are passionate about improving the lives of others through lifestyle medicine</a:t>
            </a:r>
            <a:r>
              <a:rPr lang="en-US" dirty="0"/>
              <a:t>!</a:t>
            </a:r>
            <a:endParaRPr lang="en-US" dirty="0" smtClean="0"/>
          </a:p>
          <a:p>
            <a:pPr indent="0">
              <a:buNone/>
            </a:pPr>
            <a:endParaRPr lang="en-US" dirty="0" smtClean="0"/>
          </a:p>
          <a:p>
            <a:pPr indent="0">
              <a:buNone/>
            </a:pPr>
            <a:r>
              <a:rPr lang="en-US" dirty="0" smtClean="0"/>
              <a:t>Come connect with colleagues and hear from LM visionaries to learn about current, evidence-based LM practices.</a:t>
            </a:r>
          </a:p>
          <a:p>
            <a:pPr indent="0">
              <a:buNone/>
            </a:pPr>
            <a:endParaRPr lang="en-US" dirty="0" smtClean="0"/>
          </a:p>
          <a:p>
            <a:pPr indent="0">
              <a:buNone/>
            </a:pPr>
            <a:r>
              <a:rPr lang="en-US" dirty="0" smtClean="0">
                <a:hlinkClick r:id="rId3"/>
              </a:rPr>
              <a:t>LMConference.org</a:t>
            </a:r>
            <a:endParaRPr lang="en-US" dirty="0" smtClean="0"/>
          </a:p>
          <a:p>
            <a:pPr indent="0">
              <a:buNone/>
            </a:pPr>
            <a:endParaRPr lang="en-US" dirty="0" smtClean="0"/>
          </a:p>
          <a:p>
            <a:pPr indent="0">
              <a:buNone/>
            </a:pPr>
            <a:endParaRPr lang="en-US" dirty="0" smtClean="0"/>
          </a:p>
          <a:p>
            <a:pPr indent="0">
              <a:buNone/>
            </a:pP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445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5109"/>
            <a:ext cx="8229600" cy="1143000"/>
          </a:xfrm>
        </p:spPr>
        <p:txBody>
          <a:bodyPr/>
          <a:lstStyle/>
          <a:p>
            <a:pPr algn="l"/>
            <a:r>
              <a:rPr lang="en-US" dirty="0" smtClean="0">
                <a:solidFill>
                  <a:srgbClr val="B64340"/>
                </a:solidFill>
                <a:latin typeface="Trebuchet MS" panose="020B0603020202020204" pitchFamily="34" charset="0"/>
              </a:rPr>
              <a:t>Special thanks…</a:t>
            </a:r>
            <a:endParaRPr lang="en-US" dirty="0">
              <a:solidFill>
                <a:srgbClr val="B64340"/>
              </a:solidFill>
              <a:latin typeface="Trebuchet MS" panose="020B0603020202020204" pitchFamily="34" charset="0"/>
            </a:endParaRPr>
          </a:p>
        </p:txBody>
      </p:sp>
      <p:sp>
        <p:nvSpPr>
          <p:cNvPr id="3" name="Content Placeholder 2"/>
          <p:cNvSpPr>
            <a:spLocks noGrp="1"/>
          </p:cNvSpPr>
          <p:nvPr>
            <p:ph idx="1"/>
          </p:nvPr>
        </p:nvSpPr>
        <p:spPr>
          <a:xfrm>
            <a:off x="457200" y="1417638"/>
            <a:ext cx="8229600" cy="4525963"/>
          </a:xfrm>
        </p:spPr>
        <p:txBody>
          <a:bodyPr/>
          <a:lstStyle/>
          <a:p>
            <a:pPr marL="0" indent="0">
              <a:buNone/>
              <a:tabLst>
                <a:tab pos="0" algn="l"/>
              </a:tabLst>
            </a:pPr>
            <a:endParaRPr lang="en-US" sz="3600" dirty="0" smtClean="0"/>
          </a:p>
          <a:p>
            <a:pPr marL="0" indent="0" algn="ctr">
              <a:buNone/>
              <a:tabLst>
                <a:tab pos="0" algn="l"/>
              </a:tabLst>
            </a:pPr>
            <a:r>
              <a:rPr lang="en-US" sz="3600" dirty="0" smtClean="0"/>
              <a:t>…to the American College of Lifestyle Medicine and to ACLM’s Professionals in Training (</a:t>
            </a:r>
            <a:r>
              <a:rPr lang="en-US" sz="3600" dirty="0" err="1" smtClean="0"/>
              <a:t>PiT</a:t>
            </a:r>
            <a:r>
              <a:rPr lang="en-US" sz="3600" dirty="0" smtClean="0"/>
              <a:t>) for their support.</a:t>
            </a: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7655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5109"/>
            <a:ext cx="8229600" cy="1143000"/>
          </a:xfrm>
        </p:spPr>
        <p:txBody>
          <a:bodyPr/>
          <a:lstStyle/>
          <a:p>
            <a:pPr algn="l"/>
            <a:r>
              <a:rPr lang="en-US" dirty="0" smtClean="0">
                <a:solidFill>
                  <a:srgbClr val="B64340"/>
                </a:solidFill>
                <a:latin typeface="Trebuchet MS" panose="020B0603020202020204" pitchFamily="34" charset="0"/>
              </a:rPr>
              <a:t>References</a:t>
            </a:r>
            <a:endParaRPr lang="en-US" dirty="0">
              <a:solidFill>
                <a:srgbClr val="B64340"/>
              </a:solidFill>
              <a:latin typeface="Trebuchet MS" panose="020B0603020202020204" pitchFamily="34" charset="0"/>
            </a:endParaRPr>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pPr>
              <a:buFont typeface="+mj-lt"/>
              <a:buAutoNum type="arabicPeriod"/>
              <a:tabLst>
                <a:tab pos="0" algn="l"/>
              </a:tabLst>
            </a:pPr>
            <a:r>
              <a:rPr lang="en-US" sz="1800" dirty="0" smtClean="0"/>
              <a:t>U.S. Department of Health and Human Services and U.S. Department of Agriculture. 2015 – 2020. Dietary Guidelines for Americans. 8</a:t>
            </a:r>
            <a:r>
              <a:rPr lang="en-US" sz="1800" baseline="30000" dirty="0" smtClean="0"/>
              <a:t>th</a:t>
            </a:r>
            <a:r>
              <a:rPr lang="en-US" sz="1800" dirty="0" smtClean="0"/>
              <a:t> Edition. December 2015. Available at </a:t>
            </a:r>
            <a:r>
              <a:rPr lang="en-US" sz="1800" dirty="0" smtClean="0">
                <a:hlinkClick r:id="rId2"/>
              </a:rPr>
              <a:t>http://health.gov/dietaryguidelines/2015/guidelines/</a:t>
            </a:r>
            <a:r>
              <a:rPr lang="en-US" sz="1800" dirty="0" smtClean="0"/>
              <a:t>.</a:t>
            </a:r>
          </a:p>
          <a:p>
            <a:pPr>
              <a:buFont typeface="+mj-lt"/>
              <a:buAutoNum type="arabicPeriod"/>
              <a:tabLst>
                <a:tab pos="0" algn="l"/>
              </a:tabLst>
            </a:pPr>
            <a:r>
              <a:rPr lang="en-US" sz="1800" dirty="0" smtClean="0"/>
              <a:t>U.S</a:t>
            </a:r>
            <a:r>
              <a:rPr lang="en-US" sz="1800" dirty="0"/>
              <a:t>. Department of Agriculture and U.S. Department of Health and Human Services. Dietary Guidelines for Americans, 2010. 7th Edition, Washington, DC: U.S. Government Printing Office, December </a:t>
            </a:r>
            <a:r>
              <a:rPr lang="en-US" sz="1800" dirty="0" smtClean="0"/>
              <a:t>2010.</a:t>
            </a:r>
          </a:p>
          <a:p>
            <a:pPr>
              <a:buFont typeface="+mj-lt"/>
              <a:buAutoNum type="arabicPeriod"/>
              <a:tabLst>
                <a:tab pos="0" algn="l"/>
              </a:tabLst>
            </a:pPr>
            <a:r>
              <a:rPr lang="en-US" sz="1800" dirty="0" smtClean="0"/>
              <a:t>The Healthy Eating Plate. </a:t>
            </a:r>
            <a:r>
              <a:rPr lang="en-US" sz="1800" dirty="0"/>
              <a:t>Copyright © 2011, Harvard University. For more information about The Healthy Eating Plate, please see The Nutrition Source, Department of Nutrition, Harvard School of Public Health, www.thenutritionsource.org, and Harvard Health Publications, </a:t>
            </a:r>
            <a:r>
              <a:rPr lang="en-US" sz="1800" dirty="0">
                <a:hlinkClick r:id="rId3"/>
              </a:rPr>
              <a:t>www.health.harvard.edu</a:t>
            </a:r>
            <a:r>
              <a:rPr lang="en-US" sz="1800" dirty="0" smtClean="0"/>
              <a:t>.</a:t>
            </a:r>
          </a:p>
          <a:p>
            <a:pPr>
              <a:buFont typeface="+mj-lt"/>
              <a:buAutoNum type="arabicPeriod"/>
              <a:tabLst>
                <a:tab pos="0" algn="l"/>
              </a:tabLst>
            </a:pPr>
            <a:r>
              <a:rPr lang="en-US" sz="1800" dirty="0" smtClean="0"/>
              <a:t>Willett </a:t>
            </a:r>
            <a:r>
              <a:rPr lang="en-US" sz="1800" dirty="0"/>
              <a:t>WC, </a:t>
            </a:r>
            <a:r>
              <a:rPr lang="en-US" sz="1800" dirty="0" err="1"/>
              <a:t>Stampfer</a:t>
            </a:r>
            <a:r>
              <a:rPr lang="en-US" sz="1800" dirty="0"/>
              <a:t> MJ. Current Evidence on healthy eating. </a:t>
            </a:r>
            <a:r>
              <a:rPr lang="en-US" sz="1800" dirty="0" err="1"/>
              <a:t>Annu</a:t>
            </a:r>
            <a:r>
              <a:rPr lang="en-US" sz="1800" dirty="0"/>
              <a:t> Rev Public Health. 2013;34-77-95</a:t>
            </a:r>
            <a:r>
              <a:rPr lang="en-US" sz="1800" dirty="0" smtClean="0"/>
              <a:t>.</a:t>
            </a:r>
          </a:p>
          <a:p>
            <a:pPr>
              <a:buFont typeface="+mj-lt"/>
              <a:buAutoNum type="arabicPeriod"/>
              <a:tabLst>
                <a:tab pos="0" algn="l"/>
              </a:tabLst>
            </a:pPr>
            <a:r>
              <a:rPr lang="en-US" sz="1800" dirty="0" smtClean="0"/>
              <a:t>U.S. Department of Agriculture National Agricultural Library. Past Food Pyramid Materials. </a:t>
            </a:r>
            <a:r>
              <a:rPr lang="en-US" sz="1800" dirty="0" smtClean="0">
                <a:hlinkClick r:id="rId4"/>
              </a:rPr>
              <a:t>http</a:t>
            </a:r>
            <a:r>
              <a:rPr lang="en-US" sz="1800" dirty="0">
                <a:hlinkClick r:id="rId4"/>
              </a:rPr>
              <a:t>://</a:t>
            </a:r>
            <a:r>
              <a:rPr lang="en-US" sz="1800" dirty="0" smtClean="0">
                <a:hlinkClick r:id="rId4"/>
              </a:rPr>
              <a:t>fnic.nal.usda.gov/dietary-guidance/myplate-and-historical-food-pyramid-resources/past-food-pyramid-materials</a:t>
            </a:r>
            <a:endParaRPr lang="en-US" sz="1800" dirty="0" smtClean="0"/>
          </a:p>
          <a:p>
            <a:pPr>
              <a:buFont typeface="+mj-lt"/>
              <a:buAutoNum type="arabicPeriod"/>
              <a:tabLst>
                <a:tab pos="0" algn="l"/>
              </a:tabLst>
            </a:pPr>
            <a:r>
              <a:rPr lang="en-US" sz="1800" dirty="0" smtClean="0"/>
              <a:t>U.S. Department of </a:t>
            </a:r>
            <a:r>
              <a:rPr lang="en-US" sz="1800" dirty="0"/>
              <a:t>Agriculture </a:t>
            </a:r>
            <a:r>
              <a:rPr lang="en-US" sz="1800" dirty="0" smtClean="0"/>
              <a:t>National Agricultural library. Home. </a:t>
            </a:r>
            <a:r>
              <a:rPr lang="en-US" sz="1800" dirty="0">
                <a:hlinkClick r:id="rId5"/>
              </a:rPr>
              <a:t>http://</a:t>
            </a:r>
            <a:r>
              <a:rPr lang="en-US" sz="1800" dirty="0" smtClean="0">
                <a:hlinkClick r:id="rId5"/>
              </a:rPr>
              <a:t>fnic.nal.usda.gov/</a:t>
            </a:r>
            <a:endParaRPr lang="en-US" sz="1800" dirty="0" smtClean="0"/>
          </a:p>
          <a:p>
            <a:pPr>
              <a:buFont typeface="+mj-lt"/>
              <a:buAutoNum type="arabicPeriod"/>
              <a:tabLst>
                <a:tab pos="0" algn="l"/>
              </a:tabLst>
            </a:pPr>
            <a:r>
              <a:rPr lang="en-US" sz="1800" dirty="0" smtClean="0"/>
              <a:t>Seale </a:t>
            </a:r>
            <a:r>
              <a:rPr lang="en-US" sz="1800" dirty="0"/>
              <a:t>SA, </a:t>
            </a:r>
            <a:r>
              <a:rPr lang="en-US" sz="1800" dirty="0" err="1"/>
              <a:t>Sherard</a:t>
            </a:r>
            <a:r>
              <a:rPr lang="en-US" sz="1800" dirty="0"/>
              <a:t> T, Fleming D.(2009). The Full Plate Diet: Slim Down, Look Great, Be Health!. Austin, </a:t>
            </a:r>
            <a:r>
              <a:rPr lang="en-US" sz="1800" dirty="0" err="1"/>
              <a:t>TX:Bard</a:t>
            </a:r>
            <a:r>
              <a:rPr lang="en-US" sz="1800" dirty="0"/>
              <a:t> Press.</a:t>
            </a:r>
            <a:endParaRPr lang="en-US" sz="1800" dirty="0" smtClean="0"/>
          </a:p>
          <a:p>
            <a:pPr>
              <a:buFont typeface="Wingdings" panose="05000000000000000000" pitchFamily="2" charset="2"/>
              <a:buChar char="§"/>
              <a:tabLst>
                <a:tab pos="0" algn="l"/>
              </a:tabLst>
            </a:pPr>
            <a:endParaRPr lang="en-US" sz="1800" dirty="0" smtClean="0"/>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930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2447" y="423333"/>
            <a:ext cx="7345304" cy="6094082"/>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6464527"/>
            <a:ext cx="6801556" cy="430887"/>
          </a:xfrm>
          <a:prstGeom prst="rect">
            <a:avLst/>
          </a:prstGeom>
          <a:noFill/>
        </p:spPr>
        <p:txBody>
          <a:bodyPr wrap="square" rtlCol="0">
            <a:spAutoFit/>
          </a:bodyPr>
          <a:lstStyle/>
          <a:p>
            <a:pPr>
              <a:defRPr/>
            </a:pPr>
            <a:r>
              <a:rPr lang="en-US" sz="1100" dirty="0" smtClean="0"/>
              <a:t>U.S. Department of Health and Human Services and U.S. Department of Agriculture. 2015 – 2020. Dietary Guidelines for Americans. 8</a:t>
            </a:r>
            <a:r>
              <a:rPr lang="en-US" sz="1100" baseline="30000" dirty="0" smtClean="0"/>
              <a:t>th</a:t>
            </a:r>
            <a:r>
              <a:rPr lang="en-US" sz="1100" dirty="0" smtClean="0"/>
              <a:t> Edition. December 2015. Available at http://health.gov/dietaryguidelines/2015/guidelines/.</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rcRect r="20018" b="732"/>
          <a:stretch>
            <a:fillRect/>
          </a:stretch>
        </p:blipFill>
        <p:spPr>
          <a:xfrm>
            <a:off x="1615254" y="112755"/>
            <a:ext cx="5938896" cy="1274838"/>
          </a:xfrm>
          <a:prstGeom prst="rect">
            <a:avLst/>
          </a:prstGeom>
        </p:spPr>
      </p:pic>
      <p:pic>
        <p:nvPicPr>
          <p:cNvPr id="11" name="Picture 10"/>
          <p:cNvPicPr>
            <a:picLocks noChangeAspect="1"/>
          </p:cNvPicPr>
          <p:nvPr/>
        </p:nvPicPr>
        <p:blipFill>
          <a:blip r:embed="rId4"/>
          <a:stretch>
            <a:fillRect/>
          </a:stretch>
        </p:blipFill>
        <p:spPr>
          <a:xfrm>
            <a:off x="1605846" y="1378186"/>
            <a:ext cx="5948304" cy="5153739"/>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464527"/>
            <a:ext cx="6801556" cy="430887"/>
          </a:xfrm>
          <a:prstGeom prst="rect">
            <a:avLst/>
          </a:prstGeom>
          <a:noFill/>
        </p:spPr>
        <p:txBody>
          <a:bodyPr wrap="square" rtlCol="0">
            <a:spAutoFit/>
          </a:bodyPr>
          <a:lstStyle/>
          <a:p>
            <a:pPr>
              <a:defRPr/>
            </a:pPr>
            <a:r>
              <a:rPr lang="en-US" sz="1100" dirty="0" smtClean="0"/>
              <a:t>U.S. Department of Health and Human Services and U.S. Department of Agriculture. 2015 – 2020. Dietary Guidelines for Americans. 8</a:t>
            </a:r>
            <a:r>
              <a:rPr lang="en-US" sz="1100" baseline="30000" dirty="0" smtClean="0"/>
              <a:t>th</a:t>
            </a:r>
            <a:r>
              <a:rPr lang="en-US" sz="1100" dirty="0" smtClean="0"/>
              <a:t> Edition. December 2015. Available at http://health.gov/dietaryguidelines/2015/guidelines/.</a:t>
            </a:r>
            <a:endParaRPr lang="en-US" sz="1100" dirty="0"/>
          </a:p>
        </p:txBody>
      </p:sp>
    </p:spTree>
    <p:extLst>
      <p:ext uri="{BB962C8B-B14F-4D97-AF65-F5344CB8AC3E}">
        <p14:creationId xmlns:p14="http://schemas.microsoft.com/office/powerpoint/2010/main" val="572617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p:txBody>
          <a:bodyPr wrap="square" numCol="1" anchorCtr="0" compatLnSpc="1">
            <a:prstTxWarp prst="textNoShape">
              <a:avLst/>
            </a:prstTxWarp>
          </a:bodyPr>
          <a:lstStyle/>
          <a:p>
            <a:pPr algn="l"/>
            <a:r>
              <a:rPr lang="en-US" dirty="0" smtClean="0">
                <a:solidFill>
                  <a:srgbClr val="B64340"/>
                </a:solidFill>
                <a:effectLst/>
              </a:rPr>
              <a:t>2015 Dietary Guidelines</a:t>
            </a:r>
          </a:p>
        </p:txBody>
      </p:sp>
      <p:sp>
        <p:nvSpPr>
          <p:cNvPr id="12291" name="Rectangle 3"/>
          <p:cNvSpPr>
            <a:spLocks noGrp="1" noChangeArrowheads="1"/>
          </p:cNvSpPr>
          <p:nvPr>
            <p:ph idx="1"/>
          </p:nvPr>
        </p:nvSpPr>
        <p:spPr>
          <a:xfrm>
            <a:off x="301751" y="1527048"/>
            <a:ext cx="8257805" cy="4572000"/>
          </a:xfrm>
        </p:spPr>
        <p:txBody>
          <a:bodyPr>
            <a:normAutofit/>
          </a:bodyPr>
          <a:lstStyle/>
          <a:p>
            <a:pPr fontAlgn="auto">
              <a:lnSpc>
                <a:spcPct val="80000"/>
              </a:lnSpc>
              <a:spcAft>
                <a:spcPts val="0"/>
              </a:spcAft>
              <a:buFont typeface="Wingdings" pitchFamily="2" charset="2"/>
              <a:buChar char=""/>
              <a:defRPr/>
            </a:pPr>
            <a:endParaRPr lang="en-US" sz="2400" dirty="0" smtClean="0"/>
          </a:p>
          <a:p>
            <a:pPr fontAlgn="auto">
              <a:lnSpc>
                <a:spcPct val="80000"/>
              </a:lnSpc>
              <a:spcAft>
                <a:spcPts val="0"/>
              </a:spcAft>
              <a:buFont typeface="Wingdings" pitchFamily="2" charset="2"/>
              <a:buChar char=""/>
              <a:defRPr/>
            </a:pPr>
            <a:endParaRPr lang="en-US" sz="2400" dirty="0" smtClean="0">
              <a:ea typeface="+mn-ea"/>
              <a:cs typeface="+mn-cs"/>
            </a:endParaRPr>
          </a:p>
          <a:p>
            <a:pPr fontAlgn="auto">
              <a:lnSpc>
                <a:spcPct val="80000"/>
              </a:lnSpc>
              <a:spcAft>
                <a:spcPts val="0"/>
              </a:spcAft>
              <a:buFont typeface="Wingdings" pitchFamily="2" charset="2"/>
              <a:buChar char=""/>
              <a:defRPr/>
            </a:pPr>
            <a:endParaRPr lang="en-US" dirty="0" smtClean="0">
              <a:latin typeface="Calibri" charset="0"/>
              <a:ea typeface="+mn-ea"/>
              <a:cs typeface="+mn-cs"/>
            </a:endParaRPr>
          </a:p>
        </p:txBody>
      </p:sp>
      <p:sp>
        <p:nvSpPr>
          <p:cNvPr id="7" name="TextBox 6"/>
          <p:cNvSpPr txBox="1"/>
          <p:nvPr/>
        </p:nvSpPr>
        <p:spPr>
          <a:xfrm>
            <a:off x="461671" y="1583490"/>
            <a:ext cx="7544026" cy="4031873"/>
          </a:xfrm>
          <a:prstGeom prst="rect">
            <a:avLst/>
          </a:prstGeom>
          <a:noFill/>
        </p:spPr>
        <p:txBody>
          <a:bodyPr wrap="square" rtlCol="0">
            <a:spAutoFit/>
          </a:bodyPr>
          <a:lstStyle/>
          <a:p>
            <a:pPr fontAlgn="auto">
              <a:lnSpc>
                <a:spcPct val="80000"/>
              </a:lnSpc>
              <a:spcAft>
                <a:spcPts val="0"/>
              </a:spcAft>
              <a:defRPr/>
            </a:pPr>
            <a:r>
              <a:rPr lang="en-US" sz="2000" b="1" dirty="0" smtClean="0"/>
              <a:t>Controversy Does Exist…</a:t>
            </a:r>
            <a:endParaRPr lang="en-US" sz="2000" dirty="0" smtClean="0"/>
          </a:p>
          <a:p>
            <a:pPr>
              <a:buFont typeface="Arial"/>
              <a:buChar char="•"/>
            </a:pPr>
            <a:r>
              <a:rPr lang="en-US" sz="2000" dirty="0" smtClean="0"/>
              <a:t> Concern that the finalized guidelines are “watered down” from the US Dietary Guidelines Advising Committee’s (DGAC) initial literature review and recommendations</a:t>
            </a:r>
          </a:p>
          <a:p>
            <a:pPr>
              <a:buFont typeface="Arial"/>
              <a:buChar char="•"/>
            </a:pPr>
            <a:endParaRPr lang="en-US" sz="2000" dirty="0" smtClean="0"/>
          </a:p>
          <a:p>
            <a:pPr>
              <a:buFont typeface="Arial"/>
              <a:buChar char="•"/>
            </a:pPr>
            <a:r>
              <a:rPr lang="en-US" sz="2000" dirty="0" smtClean="0"/>
              <a:t> Specifically:</a:t>
            </a:r>
          </a:p>
          <a:p>
            <a:pPr lvl="2">
              <a:buFont typeface="Arial"/>
              <a:buChar char="•"/>
            </a:pPr>
            <a:r>
              <a:rPr lang="en-US" sz="2000" dirty="0" smtClean="0"/>
              <a:t> DGAC made stronger recommendations against consuming sugar-sweetened beverages and red/processed meat</a:t>
            </a:r>
          </a:p>
          <a:p>
            <a:pPr lvl="2">
              <a:buFont typeface="Arial"/>
              <a:buChar char="•"/>
            </a:pPr>
            <a:r>
              <a:rPr lang="en-US" sz="2000" smtClean="0"/>
              <a:t> DGAC </a:t>
            </a:r>
            <a:r>
              <a:rPr lang="en-US" sz="2000" dirty="0" smtClean="0"/>
              <a:t>had commented on the sustainability (i.e. environment and planet) of the food recommendations, and this was omitted in the final report</a:t>
            </a:r>
          </a:p>
          <a:p>
            <a:pPr lvl="2"/>
            <a:r>
              <a:rPr lang="en-US" sz="2000" dirty="0" smtClean="0"/>
              <a:t> </a:t>
            </a:r>
          </a:p>
          <a:p>
            <a:pPr>
              <a:buFont typeface="Arial"/>
              <a:buChar char="•"/>
            </a:pPr>
            <a:r>
              <a:rPr lang="en-US" sz="2000" dirty="0" smtClean="0"/>
              <a:t> Remember, guidelines are just that…guidelines</a:t>
            </a:r>
            <a:endParaRPr lang="en-US" sz="20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872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p:txBody>
          <a:bodyPr wrap="square" numCol="1" anchorCtr="0" compatLnSpc="1">
            <a:prstTxWarp prst="textNoShape">
              <a:avLst/>
            </a:prstTxWarp>
          </a:bodyPr>
          <a:lstStyle/>
          <a:p>
            <a:pPr algn="l"/>
            <a:r>
              <a:rPr lang="en-US" dirty="0" smtClean="0">
                <a:solidFill>
                  <a:srgbClr val="B64340"/>
                </a:solidFill>
                <a:effectLst/>
              </a:rPr>
              <a:t>2010 Dietary Guidelines</a:t>
            </a:r>
          </a:p>
        </p:txBody>
      </p:sp>
      <p:sp>
        <p:nvSpPr>
          <p:cNvPr id="12291" name="Rectangle 3"/>
          <p:cNvSpPr>
            <a:spLocks noGrp="1" noChangeArrowheads="1"/>
          </p:cNvSpPr>
          <p:nvPr>
            <p:ph idx="1"/>
          </p:nvPr>
        </p:nvSpPr>
        <p:spPr>
          <a:xfrm>
            <a:off x="301751" y="1527048"/>
            <a:ext cx="8257805" cy="4572000"/>
          </a:xfrm>
        </p:spPr>
        <p:txBody>
          <a:bodyPr>
            <a:normAutofit/>
          </a:bodyPr>
          <a:lstStyle/>
          <a:p>
            <a:pPr algn="ctr" fontAlgn="auto">
              <a:lnSpc>
                <a:spcPct val="80000"/>
              </a:lnSpc>
              <a:spcAft>
                <a:spcPts val="0"/>
              </a:spcAft>
              <a:buNone/>
              <a:defRPr/>
            </a:pPr>
            <a:r>
              <a:rPr lang="en-US" sz="2400" i="1" dirty="0" smtClean="0">
                <a:ea typeface="+mn-ea"/>
                <a:cs typeface="+mn-cs"/>
              </a:rPr>
              <a:t>Two Overarching Themes:</a:t>
            </a:r>
          </a:p>
          <a:p>
            <a:pPr fontAlgn="auto">
              <a:lnSpc>
                <a:spcPct val="80000"/>
              </a:lnSpc>
              <a:spcAft>
                <a:spcPts val="0"/>
              </a:spcAft>
              <a:buFont typeface="Wingdings" pitchFamily="2" charset="2"/>
              <a:buChar char=""/>
              <a:defRPr/>
            </a:pPr>
            <a:endParaRPr lang="en-US" sz="2400" dirty="0" smtClean="0"/>
          </a:p>
          <a:p>
            <a:pPr fontAlgn="auto">
              <a:lnSpc>
                <a:spcPct val="80000"/>
              </a:lnSpc>
              <a:spcAft>
                <a:spcPts val="0"/>
              </a:spcAft>
              <a:buFont typeface="Wingdings" pitchFamily="2" charset="2"/>
              <a:buChar char=""/>
              <a:defRPr/>
            </a:pPr>
            <a:endParaRPr lang="en-US" sz="2400" dirty="0" smtClean="0">
              <a:ea typeface="+mn-ea"/>
              <a:cs typeface="+mn-cs"/>
            </a:endParaRPr>
          </a:p>
          <a:p>
            <a:pPr fontAlgn="auto">
              <a:lnSpc>
                <a:spcPct val="80000"/>
              </a:lnSpc>
              <a:spcAft>
                <a:spcPts val="0"/>
              </a:spcAft>
              <a:buFont typeface="Wingdings" pitchFamily="2" charset="2"/>
              <a:buChar char=""/>
              <a:defRPr/>
            </a:pPr>
            <a:endParaRPr lang="en-US" dirty="0" smtClean="0">
              <a:latin typeface="Calibri" charset="0"/>
              <a:ea typeface="+mn-ea"/>
              <a:cs typeface="+mn-cs"/>
            </a:endParaRPr>
          </a:p>
          <a:p>
            <a:pPr fontAlgn="auto">
              <a:lnSpc>
                <a:spcPct val="80000"/>
              </a:lnSpc>
              <a:spcAft>
                <a:spcPts val="0"/>
              </a:spcAft>
              <a:buFont typeface="Wingdings" charset="2"/>
              <a:buNone/>
              <a:defRPr/>
            </a:pPr>
            <a:endParaRPr lang="en-US" sz="700" dirty="0" smtClean="0">
              <a:latin typeface="Calibri" charset="0"/>
              <a:ea typeface="+mn-ea"/>
              <a:cs typeface="+mn-cs"/>
            </a:endParaRPr>
          </a:p>
        </p:txBody>
      </p:sp>
      <p:pic>
        <p:nvPicPr>
          <p:cNvPr id="40964" name="Picture 2"/>
          <p:cNvPicPr>
            <a:picLocks noChangeAspect="1" noChangeArrowheads="1"/>
          </p:cNvPicPr>
          <p:nvPr/>
        </p:nvPicPr>
        <p:blipFill>
          <a:blip r:embed="rId3"/>
          <a:srcRect/>
          <a:stretch>
            <a:fillRect/>
          </a:stretch>
        </p:blipFill>
        <p:spPr bwMode="auto">
          <a:xfrm>
            <a:off x="5261102" y="2234252"/>
            <a:ext cx="3575050" cy="3073400"/>
          </a:xfrm>
          <a:prstGeom prst="rect">
            <a:avLst/>
          </a:prstGeom>
          <a:noFill/>
          <a:ln w="9525">
            <a:noFill/>
            <a:miter lim="800000"/>
            <a:headEnd/>
            <a:tailEnd/>
          </a:ln>
        </p:spPr>
      </p:pic>
      <p:sp>
        <p:nvSpPr>
          <p:cNvPr id="7" name="TextBox 6"/>
          <p:cNvSpPr txBox="1"/>
          <p:nvPr/>
        </p:nvSpPr>
        <p:spPr>
          <a:xfrm>
            <a:off x="301751" y="2234252"/>
            <a:ext cx="4613090" cy="2733056"/>
          </a:xfrm>
          <a:prstGeom prst="rect">
            <a:avLst/>
          </a:prstGeom>
          <a:noFill/>
        </p:spPr>
        <p:txBody>
          <a:bodyPr wrap="square" rtlCol="0">
            <a:spAutoFit/>
          </a:bodyPr>
          <a:lstStyle/>
          <a:p>
            <a:pPr fontAlgn="auto">
              <a:lnSpc>
                <a:spcPct val="80000"/>
              </a:lnSpc>
              <a:spcAft>
                <a:spcPts val="0"/>
              </a:spcAft>
              <a:defRPr/>
            </a:pPr>
            <a:r>
              <a:rPr lang="en-US" sz="2800" b="1" dirty="0" smtClean="0"/>
              <a:t>Maintain calorie balance over time to achieve and sustain a healthy weight.</a:t>
            </a:r>
          </a:p>
          <a:p>
            <a:pPr fontAlgn="auto">
              <a:lnSpc>
                <a:spcPct val="80000"/>
              </a:lnSpc>
              <a:spcAft>
                <a:spcPts val="0"/>
              </a:spcAft>
              <a:defRPr/>
            </a:pPr>
            <a:endParaRPr lang="en-US" sz="2800" b="1" dirty="0" smtClean="0"/>
          </a:p>
          <a:p>
            <a:pPr fontAlgn="auto">
              <a:lnSpc>
                <a:spcPct val="80000"/>
              </a:lnSpc>
              <a:spcAft>
                <a:spcPts val="0"/>
              </a:spcAft>
              <a:defRPr/>
            </a:pPr>
            <a:endParaRPr lang="en-US" sz="2800" b="1" dirty="0" smtClean="0"/>
          </a:p>
          <a:p>
            <a:pPr fontAlgn="auto">
              <a:lnSpc>
                <a:spcPct val="80000"/>
              </a:lnSpc>
              <a:spcAft>
                <a:spcPts val="0"/>
              </a:spcAft>
              <a:defRPr/>
            </a:pPr>
            <a:r>
              <a:rPr lang="en-US" sz="2800" b="1" dirty="0" smtClean="0"/>
              <a:t>Focus on consuming nutrient-dense foods and beverages.</a:t>
            </a:r>
          </a:p>
          <a:p>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617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p:txBody>
          <a:bodyPr wrap="square" numCol="1" anchorCtr="0" compatLnSpc="1">
            <a:prstTxWarp prst="textNoShape">
              <a:avLst/>
            </a:prstTxWarp>
          </a:bodyPr>
          <a:lstStyle/>
          <a:p>
            <a:pPr algn="l"/>
            <a:r>
              <a:rPr lang="en-US" dirty="0" smtClean="0">
                <a:solidFill>
                  <a:srgbClr val="B64340"/>
                </a:solidFill>
                <a:effectLst/>
              </a:rPr>
              <a:t>2010 Dietary Guidelines</a:t>
            </a:r>
          </a:p>
        </p:txBody>
      </p:sp>
      <p:sp>
        <p:nvSpPr>
          <p:cNvPr id="12291" name="Rectangle 3"/>
          <p:cNvSpPr>
            <a:spLocks noGrp="1" noChangeArrowheads="1"/>
          </p:cNvSpPr>
          <p:nvPr>
            <p:ph idx="1"/>
          </p:nvPr>
        </p:nvSpPr>
        <p:spPr>
          <a:xfrm>
            <a:off x="301751" y="1527048"/>
            <a:ext cx="8257805" cy="4572000"/>
          </a:xfrm>
        </p:spPr>
        <p:txBody>
          <a:bodyPr>
            <a:normAutofit/>
          </a:bodyPr>
          <a:lstStyle/>
          <a:p>
            <a:pPr fontAlgn="auto">
              <a:lnSpc>
                <a:spcPct val="80000"/>
              </a:lnSpc>
              <a:spcAft>
                <a:spcPts val="0"/>
              </a:spcAft>
              <a:buFont typeface="Wingdings" pitchFamily="2" charset="2"/>
              <a:buChar char=""/>
              <a:defRPr/>
            </a:pPr>
            <a:endParaRPr lang="en-US" sz="2400" dirty="0" smtClean="0"/>
          </a:p>
          <a:p>
            <a:pPr fontAlgn="auto">
              <a:lnSpc>
                <a:spcPct val="80000"/>
              </a:lnSpc>
              <a:spcAft>
                <a:spcPts val="0"/>
              </a:spcAft>
              <a:buFont typeface="Wingdings" pitchFamily="2" charset="2"/>
              <a:buChar char=""/>
              <a:defRPr/>
            </a:pPr>
            <a:endParaRPr lang="en-US" sz="2400" dirty="0" smtClean="0">
              <a:ea typeface="+mn-ea"/>
              <a:cs typeface="+mn-cs"/>
            </a:endParaRPr>
          </a:p>
          <a:p>
            <a:pPr fontAlgn="auto">
              <a:lnSpc>
                <a:spcPct val="80000"/>
              </a:lnSpc>
              <a:spcAft>
                <a:spcPts val="0"/>
              </a:spcAft>
              <a:buFont typeface="Wingdings" pitchFamily="2" charset="2"/>
              <a:buChar char=""/>
              <a:defRPr/>
            </a:pPr>
            <a:endParaRPr lang="en-US" dirty="0" smtClean="0">
              <a:latin typeface="Calibri" charset="0"/>
              <a:ea typeface="+mn-ea"/>
              <a:cs typeface="+mn-cs"/>
            </a:endParaRPr>
          </a:p>
        </p:txBody>
      </p:sp>
      <p:sp>
        <p:nvSpPr>
          <p:cNvPr id="7" name="TextBox 6"/>
          <p:cNvSpPr txBox="1"/>
          <p:nvPr/>
        </p:nvSpPr>
        <p:spPr>
          <a:xfrm>
            <a:off x="301752" y="1398213"/>
            <a:ext cx="4613090" cy="5484578"/>
          </a:xfrm>
          <a:prstGeom prst="rect">
            <a:avLst/>
          </a:prstGeom>
          <a:noFill/>
        </p:spPr>
        <p:txBody>
          <a:bodyPr wrap="square" rtlCol="0">
            <a:spAutoFit/>
          </a:bodyPr>
          <a:lstStyle/>
          <a:p>
            <a:pPr fontAlgn="auto">
              <a:lnSpc>
                <a:spcPct val="80000"/>
              </a:lnSpc>
              <a:spcAft>
                <a:spcPts val="0"/>
              </a:spcAft>
              <a:defRPr/>
            </a:pPr>
            <a:r>
              <a:rPr lang="en-US" sz="2400" b="1" dirty="0" smtClean="0"/>
              <a:t>Food and Food Components to Reduce</a:t>
            </a:r>
            <a:endParaRPr lang="en-US" dirty="0" smtClean="0"/>
          </a:p>
          <a:p>
            <a:pPr>
              <a:buFont typeface="Arial"/>
              <a:buChar char="•"/>
            </a:pPr>
            <a:r>
              <a:rPr lang="en-US" sz="2400" dirty="0" smtClean="0"/>
              <a:t>Daily sodium to less than 2300mg.  Less than 1500mg for high risk.  </a:t>
            </a:r>
          </a:p>
          <a:p>
            <a:pPr>
              <a:buFont typeface="Arial"/>
              <a:buChar char="•"/>
            </a:pPr>
            <a:r>
              <a:rPr lang="en-US" sz="2400" dirty="0" smtClean="0"/>
              <a:t>Less than 10% calories from saturated fats.</a:t>
            </a:r>
          </a:p>
          <a:p>
            <a:pPr>
              <a:buFont typeface="Arial"/>
              <a:buChar char="•"/>
            </a:pPr>
            <a:r>
              <a:rPr lang="en-US" sz="2400" dirty="0" smtClean="0"/>
              <a:t>Less than 300mg per day cholesterol.</a:t>
            </a:r>
          </a:p>
          <a:p>
            <a:pPr>
              <a:buFont typeface="Arial"/>
              <a:buChar char="•"/>
            </a:pPr>
            <a:r>
              <a:rPr lang="en-US" sz="2400" dirty="0" smtClean="0"/>
              <a:t>Keep </a:t>
            </a:r>
            <a:r>
              <a:rPr lang="en-US" sz="2400" i="1" dirty="0" smtClean="0"/>
              <a:t>trans</a:t>
            </a:r>
            <a:r>
              <a:rPr lang="en-US" sz="2400" dirty="0" smtClean="0"/>
              <a:t> fat consumption as low as possible.</a:t>
            </a:r>
          </a:p>
          <a:p>
            <a:pPr>
              <a:buFont typeface="Arial"/>
              <a:buChar char="•"/>
            </a:pPr>
            <a:r>
              <a:rPr lang="en-US" sz="2400" dirty="0" smtClean="0"/>
              <a:t>Reduce calories from </a:t>
            </a:r>
            <a:r>
              <a:rPr lang="en-US" sz="2400" dirty="0" err="1" smtClean="0"/>
              <a:t>SoFAS</a:t>
            </a:r>
            <a:r>
              <a:rPr lang="en-US" sz="2400" dirty="0" smtClean="0"/>
              <a:t>.</a:t>
            </a:r>
          </a:p>
          <a:p>
            <a:pPr>
              <a:buFont typeface="Arial"/>
              <a:buChar char="•"/>
            </a:pPr>
            <a:r>
              <a:rPr lang="en-US" sz="2400" dirty="0" smtClean="0"/>
              <a:t>Limit consumption of refined grains.</a:t>
            </a:r>
          </a:p>
          <a:p>
            <a:pPr>
              <a:buFont typeface="Arial"/>
              <a:buChar char="•"/>
            </a:pPr>
            <a:r>
              <a:rPr lang="en-US" sz="2400" dirty="0" smtClean="0"/>
              <a:t>If alcohol is consumed, do so in moderation.</a:t>
            </a:r>
            <a:endParaRPr lang="en-US" sz="2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5644757" y="2311926"/>
            <a:ext cx="2914800" cy="3002244"/>
          </a:xfrm>
          <a:prstGeom prst="rect">
            <a:avLst/>
          </a:prstGeom>
        </p:spPr>
      </p:pic>
    </p:spTree>
    <p:extLst>
      <p:ext uri="{BB962C8B-B14F-4D97-AF65-F5344CB8AC3E}">
        <p14:creationId xmlns:p14="http://schemas.microsoft.com/office/powerpoint/2010/main" val="1866872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ACLM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ACLM PPT Template</Template>
  <TotalTime>264</TotalTime>
  <Words>2665</Words>
  <Application>Microsoft Office PowerPoint</Application>
  <PresentationFormat>On-screen Show (4:3)</PresentationFormat>
  <Paragraphs>340</Paragraphs>
  <Slides>44</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Courier New</vt:lpstr>
      <vt:lpstr>Trebuchet MS</vt:lpstr>
      <vt:lpstr>Wingdings</vt:lpstr>
      <vt:lpstr>ACLM PPT Template</vt:lpstr>
      <vt:lpstr>Office Theme</vt:lpstr>
      <vt:lpstr>Lifestyle Medicine:  Nutrition</vt:lpstr>
      <vt:lpstr>Contributors</vt:lpstr>
      <vt:lpstr>There is constant updating in nutrition science.</vt:lpstr>
      <vt:lpstr>2015 Dietary Guidelines</vt:lpstr>
      <vt:lpstr>PowerPoint Presentation</vt:lpstr>
      <vt:lpstr>PowerPoint Presentation</vt:lpstr>
      <vt:lpstr>2015 Dietary Guidelines</vt:lpstr>
      <vt:lpstr>2010 Dietary Guidelines</vt:lpstr>
      <vt:lpstr>2010 Dietary Guidelines</vt:lpstr>
      <vt:lpstr>2010 Dietary Guidelines</vt:lpstr>
      <vt:lpstr>2010 Dietary Guidelines</vt:lpstr>
      <vt:lpstr>PowerPoint Presentation</vt:lpstr>
      <vt:lpstr>Findings on Carbohydrates (CHO) and Disease</vt:lpstr>
      <vt:lpstr>Findings on CHO and Fat on lipids.</vt:lpstr>
      <vt:lpstr>Findings on Fat and CHD</vt:lpstr>
      <vt:lpstr>Findings on Red Meat and  Disease</vt:lpstr>
      <vt:lpstr>Findings on Red Meat, Protein, Fats and Nuts on CHD.</vt:lpstr>
      <vt:lpstr>Findings for Salt and Fruits/Veggies </vt:lpstr>
      <vt:lpstr>Findings Dairy products</vt:lpstr>
      <vt:lpstr>1992 Food Pyramid</vt:lpstr>
      <vt:lpstr>2005 Food Pyramid</vt:lpstr>
      <vt:lpstr>2011 Healthy Plate</vt:lpstr>
      <vt:lpstr>2011 Harvard Healthy Plate</vt:lpstr>
      <vt:lpstr>Healthy Plate</vt:lpstr>
      <vt:lpstr>Portion Distortion</vt:lpstr>
      <vt:lpstr>Portions</vt:lpstr>
      <vt:lpstr>Satiety</vt:lpstr>
      <vt:lpstr>Top Five Fruits</vt:lpstr>
      <vt:lpstr>Top Five Vegetables</vt:lpstr>
      <vt:lpstr>Calories</vt:lpstr>
      <vt:lpstr>The number of calories used</vt:lpstr>
      <vt:lpstr>Basal Metabolic Rate (BMR)</vt:lpstr>
      <vt:lpstr>Calculating the BMR- Quick Estimate</vt:lpstr>
      <vt:lpstr>Your BMR</vt:lpstr>
      <vt:lpstr>Harris-Benedict Equation for Calculating BMR with weight and height</vt:lpstr>
      <vt:lpstr>Calculating Average Number of Calories Burned in a Day</vt:lpstr>
      <vt:lpstr>Thermic Effect of Food</vt:lpstr>
      <vt:lpstr>Calories needed in a day using Harris Benedict Equation</vt:lpstr>
      <vt:lpstr>Resources</vt:lpstr>
      <vt:lpstr>Become Part of the LM Movement!</vt:lpstr>
      <vt:lpstr>Interested in Diving Deeper into LM and Advancing the Field?</vt:lpstr>
      <vt:lpstr>Join Us!</vt:lpstr>
      <vt:lpstr>Special thanks…</vt:lpstr>
      <vt:lpstr>References</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Medicine</dc:title>
  <dc:creator>Lab User</dc:creator>
  <cp:lastModifiedBy>pshetty@lifestylemedicine.org</cp:lastModifiedBy>
  <cp:revision>33</cp:revision>
  <dcterms:created xsi:type="dcterms:W3CDTF">2016-01-26T16:03:29Z</dcterms:created>
  <dcterms:modified xsi:type="dcterms:W3CDTF">2018-05-23T03:27:41Z</dcterms:modified>
</cp:coreProperties>
</file>