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 id="2147483674" r:id="rId2"/>
  </p:sldMasterIdLst>
  <p:notesMasterIdLst>
    <p:notesMasterId r:id="rId45"/>
  </p:notesMasterIdLst>
  <p:sldIdLst>
    <p:sldId id="330" r:id="rId3"/>
    <p:sldId id="337" r:id="rId4"/>
    <p:sldId id="310" r:id="rId5"/>
    <p:sldId id="260" r:id="rId6"/>
    <p:sldId id="262" r:id="rId7"/>
    <p:sldId id="265" r:id="rId8"/>
    <p:sldId id="320" r:id="rId9"/>
    <p:sldId id="311" r:id="rId10"/>
    <p:sldId id="272" r:id="rId11"/>
    <p:sldId id="278" r:id="rId12"/>
    <p:sldId id="279" r:id="rId13"/>
    <p:sldId id="280" r:id="rId14"/>
    <p:sldId id="281" r:id="rId15"/>
    <p:sldId id="282" r:id="rId16"/>
    <p:sldId id="283" r:id="rId17"/>
    <p:sldId id="319" r:id="rId18"/>
    <p:sldId id="285" r:id="rId19"/>
    <p:sldId id="287" r:id="rId20"/>
    <p:sldId id="288" r:id="rId21"/>
    <p:sldId id="289" r:id="rId22"/>
    <p:sldId id="296" r:id="rId23"/>
    <p:sldId id="329" r:id="rId24"/>
    <p:sldId id="297" r:id="rId25"/>
    <p:sldId id="298" r:id="rId26"/>
    <p:sldId id="299" r:id="rId27"/>
    <p:sldId id="300" r:id="rId28"/>
    <p:sldId id="303" r:id="rId29"/>
    <p:sldId id="321" r:id="rId30"/>
    <p:sldId id="326" r:id="rId31"/>
    <p:sldId id="322" r:id="rId32"/>
    <p:sldId id="327" r:id="rId33"/>
    <p:sldId id="328" r:id="rId34"/>
    <p:sldId id="332" r:id="rId35"/>
    <p:sldId id="334" r:id="rId36"/>
    <p:sldId id="335" r:id="rId37"/>
    <p:sldId id="336" r:id="rId38"/>
    <p:sldId id="304" r:id="rId39"/>
    <p:sldId id="305" r:id="rId40"/>
    <p:sldId id="306" r:id="rId41"/>
    <p:sldId id="307" r:id="rId42"/>
    <p:sldId id="308" r:id="rId43"/>
    <p:sldId id="309"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43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5" autoAdjust="0"/>
    <p:restoredTop sz="94595" autoAdjust="0"/>
  </p:normalViewPr>
  <p:slideViewPr>
    <p:cSldViewPr snapToGrid="0" snapToObjects="1">
      <p:cViewPr varScale="1">
        <p:scale>
          <a:sx n="64" d="100"/>
          <a:sy n="64" d="100"/>
        </p:scale>
        <p:origin x="416" y="52"/>
      </p:cViewPr>
      <p:guideLst>
        <p:guide orient="horz" pos="2160"/>
        <p:guide pos="2880"/>
      </p:guideLst>
    </p:cSldViewPr>
  </p:slideViewPr>
  <p:outlineViewPr>
    <p:cViewPr>
      <p:scale>
        <a:sx n="33" d="100"/>
        <a:sy n="33" d="100"/>
      </p:scale>
      <p:origin x="0" y="1811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7A4B08-8C04-E043-8ED0-D938DE03C83F}" type="datetimeFigureOut">
              <a:rPr lang="en-US" smtClean="0"/>
              <a:pPr/>
              <a:t>5/22/2018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EB5B51-DE33-884C-A1A7-BC23522474C9}" type="slidenum">
              <a:rPr lang="en-US" smtClean="0"/>
              <a:pPr/>
              <a:t>‹#›</a:t>
            </a:fld>
            <a:endParaRPr lang="en-US"/>
          </a:p>
        </p:txBody>
      </p:sp>
    </p:spTree>
    <p:extLst>
      <p:ext uri="{BB962C8B-B14F-4D97-AF65-F5344CB8AC3E}">
        <p14:creationId xmlns:p14="http://schemas.microsoft.com/office/powerpoint/2010/main" val="64738126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lifestylemedicine.org/Membership-Benefits" TargetMode="External"/><Relationship Id="rId2" Type="http://schemas.openxmlformats.org/officeDocument/2006/relationships/slide" Target="../slides/slide33.xml"/><Relationship Id="rId1" Type="http://schemas.openxmlformats.org/officeDocument/2006/relationships/notesMaster" Target="../notesMasters/notesMaster1.xml"/><Relationship Id="rId4" Type="http://schemas.openxmlformats.org/officeDocument/2006/relationships/hyperlink" Target="http://www.lifestylemedicine.org/Why-Join"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238597-3FF8-F044-9379-FCEC3B6224C7}" type="slidenum">
              <a:rPr lang="en-US" smtClean="0"/>
              <a:pPr/>
              <a:t>1</a:t>
            </a:fld>
            <a:endParaRPr lang="en-US" dirty="0"/>
          </a:p>
        </p:txBody>
      </p:sp>
    </p:spTree>
    <p:extLst>
      <p:ext uri="{BB962C8B-B14F-4D97-AF65-F5344CB8AC3E}">
        <p14:creationId xmlns:p14="http://schemas.microsoft.com/office/powerpoint/2010/main" val="39375265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 150 minutes</a:t>
            </a:r>
            <a:r>
              <a:rPr lang="en-US" baseline="0" dirty="0" smtClean="0"/>
              <a:t> of moderate intensity exercise per week (or 75 minutes of vigorous intensity exercise)</a:t>
            </a:r>
            <a:endParaRPr lang="en-US" dirty="0"/>
          </a:p>
        </p:txBody>
      </p:sp>
      <p:sp>
        <p:nvSpPr>
          <p:cNvPr id="4" name="Slide Number Placeholder 3"/>
          <p:cNvSpPr>
            <a:spLocks noGrp="1"/>
          </p:cNvSpPr>
          <p:nvPr>
            <p:ph type="sldNum" sz="quarter" idx="10"/>
          </p:nvPr>
        </p:nvSpPr>
        <p:spPr/>
        <p:txBody>
          <a:bodyPr/>
          <a:lstStyle/>
          <a:p>
            <a:fld id="{51EB5B51-DE33-884C-A1A7-BC23522474C9}" type="slidenum">
              <a:rPr lang="en-US" smtClean="0"/>
              <a:pPr/>
              <a:t>28</a:t>
            </a:fld>
            <a:endParaRPr lang="en-US"/>
          </a:p>
        </p:txBody>
      </p:sp>
    </p:spTree>
    <p:extLst>
      <p:ext uri="{BB962C8B-B14F-4D97-AF65-F5344CB8AC3E}">
        <p14:creationId xmlns:p14="http://schemas.microsoft.com/office/powerpoint/2010/main" val="2747402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 of the above!</a:t>
            </a:r>
          </a:p>
          <a:p>
            <a:endParaRPr lang="en-US" dirty="0" smtClean="0"/>
          </a:p>
          <a:p>
            <a:r>
              <a:rPr lang="en-US" dirty="0" smtClean="0"/>
              <a:t>A, B, C, D, E are all components of physical fitness.  </a:t>
            </a:r>
            <a:endParaRPr lang="en-US" dirty="0"/>
          </a:p>
        </p:txBody>
      </p:sp>
      <p:sp>
        <p:nvSpPr>
          <p:cNvPr id="4" name="Slide Number Placeholder 3"/>
          <p:cNvSpPr>
            <a:spLocks noGrp="1"/>
          </p:cNvSpPr>
          <p:nvPr>
            <p:ph type="sldNum" sz="quarter" idx="10"/>
          </p:nvPr>
        </p:nvSpPr>
        <p:spPr/>
        <p:txBody>
          <a:bodyPr/>
          <a:lstStyle/>
          <a:p>
            <a:fld id="{51EB5B51-DE33-884C-A1A7-BC23522474C9}" type="slidenum">
              <a:rPr lang="en-US" smtClean="0"/>
              <a:pPr/>
              <a:t>29</a:t>
            </a:fld>
            <a:endParaRPr lang="en-US"/>
          </a:p>
        </p:txBody>
      </p:sp>
    </p:spTree>
    <p:extLst>
      <p:ext uri="{BB962C8B-B14F-4D97-AF65-F5344CB8AC3E}">
        <p14:creationId xmlns:p14="http://schemas.microsoft.com/office/powerpoint/2010/main" val="7124917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
            </a:r>
            <a:r>
              <a:rPr lang="en-US" baseline="0" dirty="0" smtClean="0"/>
              <a:t> Specific, Measurable, Action Oriented, Realistic, Time Sensitive</a:t>
            </a:r>
            <a:endParaRPr lang="en-US" dirty="0"/>
          </a:p>
        </p:txBody>
      </p:sp>
      <p:sp>
        <p:nvSpPr>
          <p:cNvPr id="4" name="Slide Number Placeholder 3"/>
          <p:cNvSpPr>
            <a:spLocks noGrp="1"/>
          </p:cNvSpPr>
          <p:nvPr>
            <p:ph type="sldNum" sz="quarter" idx="10"/>
          </p:nvPr>
        </p:nvSpPr>
        <p:spPr/>
        <p:txBody>
          <a:bodyPr/>
          <a:lstStyle/>
          <a:p>
            <a:fld id="{51EB5B51-DE33-884C-A1A7-BC23522474C9}" type="slidenum">
              <a:rPr lang="en-US" smtClean="0"/>
              <a:pPr/>
              <a:t>30</a:t>
            </a:fld>
            <a:endParaRPr lang="en-US"/>
          </a:p>
        </p:txBody>
      </p:sp>
    </p:spTree>
    <p:extLst>
      <p:ext uri="{BB962C8B-B14F-4D97-AF65-F5344CB8AC3E}">
        <p14:creationId xmlns:p14="http://schemas.microsoft.com/office/powerpoint/2010/main" val="34593377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 Although this</a:t>
            </a:r>
            <a:r>
              <a:rPr lang="en-US" baseline="0" dirty="0" smtClean="0"/>
              <a:t> is a measurable goal, it is not a SMART goal. Losing weight is nonspecific, as there are many ways to lose weight and we are looking for specific, action oriented plans. Weight is an outcome, not something you can directly control, per se. Even if you exercised more and ate better, your weight may not change as one might expect. 20 pounds could be realistic if it is over a long enough time frame, but it would take a few months for most people.</a:t>
            </a:r>
            <a:endParaRPr lang="en-US" dirty="0"/>
          </a:p>
        </p:txBody>
      </p:sp>
      <p:sp>
        <p:nvSpPr>
          <p:cNvPr id="4" name="Slide Number Placeholder 3"/>
          <p:cNvSpPr>
            <a:spLocks noGrp="1"/>
          </p:cNvSpPr>
          <p:nvPr>
            <p:ph type="sldNum" sz="quarter" idx="10"/>
          </p:nvPr>
        </p:nvSpPr>
        <p:spPr/>
        <p:txBody>
          <a:bodyPr/>
          <a:lstStyle/>
          <a:p>
            <a:fld id="{51EB5B51-DE33-884C-A1A7-BC23522474C9}" type="slidenum">
              <a:rPr lang="en-US" smtClean="0"/>
              <a:pPr/>
              <a:t>31</a:t>
            </a:fld>
            <a:endParaRPr lang="en-US"/>
          </a:p>
        </p:txBody>
      </p:sp>
    </p:spTree>
    <p:extLst>
      <p:ext uri="{BB962C8B-B14F-4D97-AF65-F5344CB8AC3E}">
        <p14:creationId xmlns:p14="http://schemas.microsoft.com/office/powerpoint/2010/main" val="514897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Yes,</a:t>
            </a:r>
            <a:r>
              <a:rPr lang="en-US" baseline="0" dirty="0" smtClean="0"/>
              <a:t> the goal is very specific, measurable, action oriented (one can control exercise time, but not their weight necessarily), realistic, and time sensitive (by March 1st)</a:t>
            </a:r>
            <a:endParaRPr lang="en-US" dirty="0"/>
          </a:p>
        </p:txBody>
      </p:sp>
      <p:sp>
        <p:nvSpPr>
          <p:cNvPr id="4" name="Slide Number Placeholder 3"/>
          <p:cNvSpPr>
            <a:spLocks noGrp="1"/>
          </p:cNvSpPr>
          <p:nvPr>
            <p:ph type="sldNum" sz="quarter" idx="10"/>
          </p:nvPr>
        </p:nvSpPr>
        <p:spPr/>
        <p:txBody>
          <a:bodyPr/>
          <a:lstStyle/>
          <a:p>
            <a:fld id="{51EB5B51-DE33-884C-A1A7-BC23522474C9}" type="slidenum">
              <a:rPr lang="en-US" smtClean="0"/>
              <a:pPr/>
              <a:t>32</a:t>
            </a:fld>
            <a:endParaRPr lang="en-US"/>
          </a:p>
        </p:txBody>
      </p:sp>
    </p:spTree>
    <p:extLst>
      <p:ext uri="{BB962C8B-B14F-4D97-AF65-F5344CB8AC3E}">
        <p14:creationId xmlns:p14="http://schemas.microsoft.com/office/powerpoint/2010/main" val="37551942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hlinkClick r:id="rId3"/>
              </a:rPr>
              <a:t>Hyperlink</a:t>
            </a:r>
            <a:r>
              <a:rPr lang="en-US" baseline="0" dirty="0" smtClean="0">
                <a:hlinkClick r:id="rId3"/>
              </a:rPr>
              <a:t> 1: </a:t>
            </a:r>
            <a:r>
              <a:rPr lang="en-US" dirty="0" smtClean="0">
                <a:hlinkClick r:id="rId3"/>
              </a:rPr>
              <a:t>http://www.lifestylemedicine.org/Membership-Application</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hlinkClick r:id="rId3"/>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hlinkClick r:id="rId3"/>
              </a:rPr>
              <a:t>Hyperlink 2: http://www.lifestylemedicine.org/Membership-Benefits</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hlinkClick r:id="rId4"/>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hlinkClick r:id="rId4"/>
              </a:rPr>
              <a:t>Hyperlink 3: http://www.lifestylemedicine.org/Why-Join</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Hyperlink 4: http://</a:t>
            </a:r>
            <a:r>
              <a:rPr lang="en-US" dirty="0" err="1" smtClean="0"/>
              <a:t>www.lifestylemedicine.org</a:t>
            </a:r>
            <a:r>
              <a:rPr lang="en-US" dirty="0" smtClean="0"/>
              <a:t>/INTEREST-GROUPS</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Hyperlink 5: https://vimeo.com/143219257</a:t>
            </a:r>
          </a:p>
          <a:p>
            <a:endParaRPr lang="en-US" dirty="0"/>
          </a:p>
        </p:txBody>
      </p:sp>
      <p:sp>
        <p:nvSpPr>
          <p:cNvPr id="4" name="Slide Number Placeholder 3"/>
          <p:cNvSpPr>
            <a:spLocks noGrp="1"/>
          </p:cNvSpPr>
          <p:nvPr>
            <p:ph type="sldNum" sz="quarter" idx="10"/>
          </p:nvPr>
        </p:nvSpPr>
        <p:spPr/>
        <p:txBody>
          <a:bodyPr/>
          <a:lstStyle/>
          <a:p>
            <a:fld id="{FA238597-3FF8-F044-9379-FCEC3B6224C7}" type="slidenum">
              <a:rPr lang="en-US" smtClean="0"/>
              <a:pPr/>
              <a:t>33</a:t>
            </a:fld>
            <a:endParaRPr lang="en-US"/>
          </a:p>
        </p:txBody>
      </p:sp>
    </p:spTree>
    <p:extLst>
      <p:ext uri="{BB962C8B-B14F-4D97-AF65-F5344CB8AC3E}">
        <p14:creationId xmlns:p14="http://schemas.microsoft.com/office/powerpoint/2010/main" val="3057513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Hyperlink 1 &amp; 2: </a:t>
            </a:r>
            <a:r>
              <a:rPr lang="en-US" dirty="0" err="1" smtClean="0"/>
              <a:t>http://www.lifestylemedicine.org/Annual-Awards#DonaldAndersonPeggAwardforYoungLifestyleMedicineInnovators</a:t>
            </a:r>
            <a:endParaRPr lang="en-US" dirty="0" smtClean="0"/>
          </a:p>
        </p:txBody>
      </p:sp>
      <p:sp>
        <p:nvSpPr>
          <p:cNvPr id="4" name="Slide Number Placeholder 3"/>
          <p:cNvSpPr>
            <a:spLocks noGrp="1"/>
          </p:cNvSpPr>
          <p:nvPr>
            <p:ph type="sldNum" sz="quarter" idx="10"/>
          </p:nvPr>
        </p:nvSpPr>
        <p:spPr/>
        <p:txBody>
          <a:bodyPr/>
          <a:lstStyle/>
          <a:p>
            <a:fld id="{FA238597-3FF8-F044-9379-FCEC3B6224C7}" type="slidenum">
              <a:rPr lang="en-US" smtClean="0"/>
              <a:pPr/>
              <a:t>34</a:t>
            </a:fld>
            <a:endParaRPr lang="en-US" dirty="0"/>
          </a:p>
        </p:txBody>
      </p:sp>
    </p:spTree>
    <p:extLst>
      <p:ext uri="{BB962C8B-B14F-4D97-AF65-F5344CB8AC3E}">
        <p14:creationId xmlns:p14="http://schemas.microsoft.com/office/powerpoint/2010/main" val="22942560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Hyperlink 1: </a:t>
            </a:r>
            <a:r>
              <a:rPr lang="en-US" dirty="0" err="1" smtClean="0"/>
              <a:t>lmconference.org</a:t>
            </a:r>
            <a:endParaRPr lang="en-US" dirty="0" smtClean="0"/>
          </a:p>
        </p:txBody>
      </p:sp>
      <p:sp>
        <p:nvSpPr>
          <p:cNvPr id="4" name="Slide Number Placeholder 3"/>
          <p:cNvSpPr>
            <a:spLocks noGrp="1"/>
          </p:cNvSpPr>
          <p:nvPr>
            <p:ph type="sldNum" sz="quarter" idx="10"/>
          </p:nvPr>
        </p:nvSpPr>
        <p:spPr/>
        <p:txBody>
          <a:bodyPr/>
          <a:lstStyle/>
          <a:p>
            <a:fld id="{FA238597-3FF8-F044-9379-FCEC3B6224C7}" type="slidenum">
              <a:rPr lang="en-US" smtClean="0"/>
              <a:pPr/>
              <a:t>35</a:t>
            </a:fld>
            <a:endParaRPr lang="en-US" dirty="0"/>
          </a:p>
        </p:txBody>
      </p:sp>
    </p:spTree>
    <p:extLst>
      <p:ext uri="{BB962C8B-B14F-4D97-AF65-F5344CB8AC3E}">
        <p14:creationId xmlns:p14="http://schemas.microsoft.com/office/powerpoint/2010/main" val="1255884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p:cNvSpPr>
          <p:nvPr>
            <p:ph type="sldImg"/>
          </p:nvPr>
        </p:nvSpPr>
        <p:spPr>
          <a:ln/>
        </p:spPr>
      </p:sp>
      <p:sp>
        <p:nvSpPr>
          <p:cNvPr id="77826" name="Notes Placeholder 2"/>
          <p:cNvSpPr>
            <a:spLocks noGrp="1"/>
          </p:cNvSpPr>
          <p:nvPr>
            <p:ph type="body" idx="1"/>
          </p:nvPr>
        </p:nvSpPr>
        <p:spPr>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r>
              <a:rPr lang="en-US">
                <a:ea typeface="ＭＳ Ｐゴシック" charset="0"/>
                <a:cs typeface="ＭＳ Ｐゴシック" charset="0"/>
              </a:rPr>
              <a:t>sedentary behavior, which may be defined as sitting, lying down, and expending very little energy </a:t>
            </a:r>
          </a:p>
          <a:p>
            <a:r>
              <a:rPr lang="en-US">
                <a:ea typeface="ＭＳ Ｐゴシック" charset="0"/>
                <a:cs typeface="ＭＳ Ｐゴシック" charset="0"/>
              </a:rPr>
              <a:t>(approximately 1.0-1.5 metabolic equivalents [METs]), and light-intensity activity, such as standing, self-care activities, and slow walking, which require low energy expenditure (approximately 1.6-2.9 METs)</a:t>
            </a:r>
          </a:p>
        </p:txBody>
      </p:sp>
      <p:sp>
        <p:nvSpPr>
          <p:cNvPr id="77827" name="Slide Number Placeholder 3"/>
          <p:cNvSpPr>
            <a:spLocks noGrp="1"/>
          </p:cNvSpPr>
          <p:nvPr>
            <p:ph type="sldNum" sz="quarter" idx="5"/>
          </p:nvPr>
        </p:nvSpPr>
        <p:spPr>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fld id="{E18FA167-AE66-F940-A624-DB0D107BA575}" type="slidenum">
              <a:rPr lang="en-US" sz="1200">
                <a:latin typeface="Arial" charset="0"/>
              </a:rPr>
              <a:pPr/>
              <a:t>11</a:t>
            </a:fld>
            <a:endParaRPr lang="en-US" sz="1200">
              <a:latin typeface="Arial" charset="0"/>
            </a:endParaRPr>
          </a:p>
        </p:txBody>
      </p:sp>
    </p:spTree>
    <p:extLst>
      <p:ext uri="{BB962C8B-B14F-4D97-AF65-F5344CB8AC3E}">
        <p14:creationId xmlns:p14="http://schemas.microsoft.com/office/powerpoint/2010/main" val="94267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7"/>
          <p:cNvSpPr>
            <a:spLocks noGrp="1" noChangeArrowheads="1"/>
          </p:cNvSpPr>
          <p:nvPr>
            <p:ph type="sldNum" sz="quarter" idx="5"/>
          </p:nvPr>
        </p:nvSpPr>
        <p:spPr>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fld id="{A348D36F-787D-9E48-AEE1-E079E148AD38}" type="slidenum">
              <a:rPr lang="en-US" sz="1200">
                <a:latin typeface="Arial" charset="0"/>
              </a:rPr>
              <a:pPr/>
              <a:t>14</a:t>
            </a:fld>
            <a:endParaRPr lang="en-US" sz="1200">
              <a:latin typeface="Arial" charset="0"/>
            </a:endParaRPr>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pPr eaLnBrk="1" hangingPunct="1">
              <a:lnSpc>
                <a:spcPct val="80000"/>
              </a:lnSpc>
            </a:pPr>
            <a:r>
              <a:rPr lang="en-US" sz="900">
                <a:ea typeface="ＭＳ Ｐゴシック" charset="0"/>
                <a:cs typeface="ＭＳ Ｐゴシック" charset="0"/>
              </a:rPr>
              <a:t>Completed two year review of physical activity literature (~8,600 articles). </a:t>
            </a:r>
          </a:p>
          <a:p>
            <a:pPr eaLnBrk="1" hangingPunct="1">
              <a:lnSpc>
                <a:spcPct val="80000"/>
              </a:lnSpc>
            </a:pPr>
            <a:r>
              <a:rPr lang="en-US" sz="900">
                <a:ea typeface="ＭＳ Ｐゴシック" charset="0"/>
                <a:cs typeface="ＭＳ Ｐゴシック" charset="0"/>
              </a:rPr>
              <a:t>First Federal guidelines were released October 7, 2008</a:t>
            </a:r>
          </a:p>
          <a:p>
            <a:pPr eaLnBrk="1" hangingPunct="1">
              <a:lnSpc>
                <a:spcPct val="80000"/>
              </a:lnSpc>
            </a:pPr>
            <a:r>
              <a:rPr lang="en-US" sz="900">
                <a:ea typeface="ＭＳ Ｐゴシック" charset="0"/>
                <a:cs typeface="ＭＳ Ｐゴシック" charset="0"/>
              </a:rPr>
              <a:t>Background report completed</a:t>
            </a:r>
          </a:p>
          <a:p>
            <a:pPr eaLnBrk="1" hangingPunct="1">
              <a:lnSpc>
                <a:spcPct val="80000"/>
              </a:lnSpc>
            </a:pPr>
            <a:r>
              <a:rPr lang="en-US" sz="900">
                <a:ea typeface="ＭＳ Ｐゴシック" charset="0"/>
                <a:cs typeface="ＭＳ Ｐゴシック" charset="0"/>
              </a:rPr>
              <a:t>http://www.health.gov/PAguidelines</a:t>
            </a:r>
          </a:p>
          <a:p>
            <a:pPr eaLnBrk="1" hangingPunct="1">
              <a:lnSpc>
                <a:spcPct val="80000"/>
              </a:lnSpc>
            </a:pPr>
            <a:endParaRPr lang="en-US" sz="900">
              <a:ea typeface="ＭＳ Ｐゴシック" charset="0"/>
              <a:cs typeface="ＭＳ Ｐゴシック" charset="0"/>
            </a:endParaRPr>
          </a:p>
          <a:p>
            <a:pPr eaLnBrk="1" hangingPunct="1">
              <a:lnSpc>
                <a:spcPct val="80000"/>
              </a:lnSpc>
            </a:pPr>
            <a:endParaRPr lang="en-US" sz="900">
              <a:ea typeface="ＭＳ Ｐゴシック" charset="0"/>
              <a:cs typeface="ＭＳ Ｐゴシック" charset="0"/>
            </a:endParaRPr>
          </a:p>
          <a:p>
            <a:pPr eaLnBrk="1" hangingPunct="1">
              <a:lnSpc>
                <a:spcPct val="80000"/>
              </a:lnSpc>
            </a:pPr>
            <a:endParaRPr lang="en-US" sz="900">
              <a:ea typeface="ＭＳ Ｐゴシック" charset="0"/>
              <a:cs typeface="ＭＳ Ｐゴシック" charset="0"/>
            </a:endParaRPr>
          </a:p>
          <a:p>
            <a:pPr eaLnBrk="1" hangingPunct="1">
              <a:lnSpc>
                <a:spcPct val="80000"/>
              </a:lnSpc>
            </a:pPr>
            <a:endParaRPr lang="en-US" sz="900">
              <a:ea typeface="ＭＳ Ｐゴシック" charset="0"/>
              <a:cs typeface="ＭＳ Ｐゴシック" charset="0"/>
            </a:endParaRPr>
          </a:p>
          <a:p>
            <a:pPr eaLnBrk="1" hangingPunct="1">
              <a:lnSpc>
                <a:spcPct val="80000"/>
              </a:lnSpc>
            </a:pPr>
            <a:r>
              <a:rPr lang="en-US" sz="900">
                <a:ea typeface="ＭＳ Ｐゴシック" charset="0"/>
                <a:cs typeface="ＭＳ Ｐゴシック" charset="0"/>
              </a:rPr>
              <a:t>Here they are…</a:t>
            </a:r>
          </a:p>
          <a:p>
            <a:pPr eaLnBrk="1" hangingPunct="1">
              <a:lnSpc>
                <a:spcPct val="80000"/>
              </a:lnSpc>
            </a:pPr>
            <a:r>
              <a:rPr lang="en-US" sz="900">
                <a:ea typeface="ＭＳ Ｐゴシック" charset="0"/>
                <a:cs typeface="ＭＳ Ｐゴシック" charset="0"/>
              </a:rPr>
              <a:t>How many people have already seen these recommendations?</a:t>
            </a:r>
          </a:p>
          <a:p>
            <a:pPr eaLnBrk="1" hangingPunct="1">
              <a:lnSpc>
                <a:spcPct val="80000"/>
              </a:lnSpc>
            </a:pPr>
            <a:r>
              <a:rPr lang="en-US" sz="900">
                <a:ea typeface="ＭＳ Ｐゴシック" charset="0"/>
                <a:cs typeface="ＭＳ Ｐゴシック" charset="0"/>
              </a:rPr>
              <a:t>They are recommending that people ACCUMULATE 150 minutes of moderate intensity physical activity</a:t>
            </a:r>
          </a:p>
          <a:p>
            <a:pPr eaLnBrk="1" hangingPunct="1">
              <a:lnSpc>
                <a:spcPct val="80000"/>
              </a:lnSpc>
            </a:pPr>
            <a:r>
              <a:rPr lang="en-US" sz="900">
                <a:ea typeface="ＭＳ Ｐゴシック" charset="0"/>
                <a:cs typeface="ＭＳ Ｐゴシック" charset="0"/>
              </a:rPr>
              <a:t>150 minutes which is equivalent to two and a half hours.</a:t>
            </a:r>
          </a:p>
          <a:p>
            <a:pPr eaLnBrk="1" hangingPunct="1">
              <a:lnSpc>
                <a:spcPct val="80000"/>
              </a:lnSpc>
            </a:pPr>
            <a:r>
              <a:rPr lang="en-US" sz="900">
                <a:ea typeface="ＭＳ Ｐゴシック" charset="0"/>
                <a:cs typeface="ＭＳ Ｐゴシック" charset="0"/>
              </a:rPr>
              <a:t>You may be thinking this sounds a lot like the 1996 Surgeon General</a:t>
            </a:r>
            <a:r>
              <a:rPr lang="ja-JP" altLang="en-US" sz="900">
                <a:ea typeface="ＭＳ Ｐゴシック" charset="0"/>
                <a:cs typeface="ＭＳ Ｐゴシック" charset="0"/>
              </a:rPr>
              <a:t>’</a:t>
            </a:r>
            <a:r>
              <a:rPr lang="en-US" altLang="ja-JP" sz="900">
                <a:ea typeface="ＭＳ Ｐゴシック" charset="0"/>
                <a:cs typeface="ＭＳ Ｐゴシック" charset="0"/>
              </a:rPr>
              <a:t>s report</a:t>
            </a:r>
          </a:p>
          <a:p>
            <a:pPr eaLnBrk="1" hangingPunct="1">
              <a:lnSpc>
                <a:spcPct val="80000"/>
              </a:lnSpc>
            </a:pPr>
            <a:r>
              <a:rPr lang="en-US" sz="900">
                <a:ea typeface="ＭＳ Ｐゴシック" charset="0"/>
                <a:cs typeface="ＭＳ Ｐゴシック" charset="0"/>
              </a:rPr>
              <a:t> which recommended 30 minutes of exercise most days of the week.</a:t>
            </a:r>
          </a:p>
          <a:p>
            <a:pPr eaLnBrk="1" hangingPunct="1">
              <a:lnSpc>
                <a:spcPct val="80000"/>
              </a:lnSpc>
            </a:pPr>
            <a:r>
              <a:rPr lang="en-US" sz="900">
                <a:ea typeface="ＭＳ Ｐゴシック" charset="0"/>
                <a:cs typeface="ＭＳ Ｐゴシック" charset="0"/>
              </a:rPr>
              <a:t>30 times 5 is 150 so thirty minutes 5 days a week reaches this recommendation.</a:t>
            </a:r>
          </a:p>
          <a:p>
            <a:pPr eaLnBrk="1" hangingPunct="1">
              <a:lnSpc>
                <a:spcPct val="80000"/>
              </a:lnSpc>
            </a:pPr>
            <a:r>
              <a:rPr lang="en-US" sz="900">
                <a:ea typeface="ＭＳ Ｐゴシック" charset="0"/>
                <a:cs typeface="ＭＳ Ｐゴシック" charset="0"/>
              </a:rPr>
              <a:t>The difference is that US Health and Human Services recommendations provide </a:t>
            </a:r>
          </a:p>
          <a:p>
            <a:pPr eaLnBrk="1" hangingPunct="1">
              <a:lnSpc>
                <a:spcPct val="80000"/>
              </a:lnSpc>
            </a:pPr>
            <a:r>
              <a:rPr lang="en-US" sz="900">
                <a:ea typeface="ＭＳ Ｐゴシック" charset="0"/>
                <a:cs typeface="ＭＳ Ｐゴシック" charset="0"/>
              </a:rPr>
              <a:t>more flexibility and leeway for people to craft and create their own physical activity schedules.</a:t>
            </a:r>
          </a:p>
          <a:p>
            <a:pPr eaLnBrk="1" hangingPunct="1">
              <a:lnSpc>
                <a:spcPct val="80000"/>
              </a:lnSpc>
            </a:pPr>
            <a:r>
              <a:rPr lang="en-US" sz="900">
                <a:ea typeface="ＭＳ Ｐゴシック" charset="0"/>
                <a:cs typeface="ＭＳ Ｐゴシック" charset="0"/>
              </a:rPr>
              <a:t>They have also added another part to the recommendation which says that </a:t>
            </a:r>
          </a:p>
          <a:p>
            <a:pPr eaLnBrk="1" hangingPunct="1">
              <a:lnSpc>
                <a:spcPct val="80000"/>
              </a:lnSpc>
            </a:pPr>
            <a:r>
              <a:rPr lang="en-US" sz="900">
                <a:ea typeface="ＭＳ Ｐゴシック" charset="0"/>
                <a:cs typeface="ＭＳ Ｐゴシック" charset="0"/>
              </a:rPr>
              <a:t>Accumulating a shorter amount (75 minutes) of more intense exercise at a vigorous level is just as good.</a:t>
            </a:r>
          </a:p>
          <a:p>
            <a:pPr eaLnBrk="1" hangingPunct="1">
              <a:lnSpc>
                <a:spcPct val="80000"/>
              </a:lnSpc>
            </a:pPr>
            <a:r>
              <a:rPr lang="en-US" sz="900">
                <a:ea typeface="ＭＳ Ｐゴシック" charset="0"/>
                <a:cs typeface="ＭＳ Ｐゴシック" charset="0"/>
              </a:rPr>
              <a:t>The ACSM and the American Heart Association introduced this concept into their guidelines in 2007 as well.</a:t>
            </a:r>
          </a:p>
          <a:p>
            <a:pPr eaLnBrk="1" hangingPunct="1">
              <a:lnSpc>
                <a:spcPct val="80000"/>
              </a:lnSpc>
            </a:pPr>
            <a:r>
              <a:rPr lang="en-US" sz="900">
                <a:ea typeface="ＭＳ Ｐゴシック" charset="0"/>
                <a:cs typeface="ＭＳ Ｐゴシック" charset="0"/>
              </a:rPr>
              <a:t>The US Health and Human Services recommendations also make clear that more is better.</a:t>
            </a:r>
          </a:p>
          <a:p>
            <a:pPr eaLnBrk="1" hangingPunct="1">
              <a:lnSpc>
                <a:spcPct val="80000"/>
              </a:lnSpc>
            </a:pPr>
            <a:r>
              <a:rPr lang="en-US" sz="900">
                <a:ea typeface="ＭＳ Ｐゴシック" charset="0"/>
                <a:cs typeface="ＭＳ Ｐゴシック" charset="0"/>
              </a:rPr>
              <a:t>300 minutes or 5 hours of moderate intensity physical activity will provide more extensive health benefits.</a:t>
            </a:r>
          </a:p>
          <a:p>
            <a:pPr eaLnBrk="1" hangingPunct="1">
              <a:lnSpc>
                <a:spcPct val="80000"/>
              </a:lnSpc>
            </a:pPr>
            <a:r>
              <a:rPr lang="en-US" sz="900">
                <a:ea typeface="ＭＳ Ｐゴシック" charset="0"/>
                <a:cs typeface="ＭＳ Ｐゴシック" charset="0"/>
              </a:rPr>
              <a:t>Again there is the differentiation between the moderate level intensity and the vigorous level intensity.</a:t>
            </a:r>
          </a:p>
          <a:p>
            <a:pPr eaLnBrk="1" hangingPunct="1">
              <a:lnSpc>
                <a:spcPct val="80000"/>
              </a:lnSpc>
            </a:pPr>
            <a:r>
              <a:rPr lang="en-US" sz="900">
                <a:ea typeface="ＭＳ Ｐゴシック" charset="0"/>
                <a:cs typeface="ＭＳ Ｐゴシック" charset="0"/>
              </a:rPr>
              <a:t>Accumulating 150 minutes of vigorous intensity exercise will do more for you than accumulating 75 minutes each week.</a:t>
            </a:r>
          </a:p>
          <a:p>
            <a:pPr eaLnBrk="1" hangingPunct="1">
              <a:lnSpc>
                <a:spcPct val="80000"/>
              </a:lnSpc>
            </a:pPr>
            <a:r>
              <a:rPr lang="en-US" sz="900">
                <a:ea typeface="ＭＳ Ｐゴシック" charset="0"/>
                <a:cs typeface="ＭＳ Ｐゴシック" charset="0"/>
              </a:rPr>
              <a:t>Resistance training twice a week is also recommended.</a:t>
            </a:r>
          </a:p>
          <a:p>
            <a:pPr eaLnBrk="1" hangingPunct="1">
              <a:lnSpc>
                <a:spcPct val="80000"/>
              </a:lnSpc>
            </a:pPr>
            <a:endParaRPr lang="en-US" sz="900">
              <a:ea typeface="ＭＳ Ｐゴシック" charset="0"/>
              <a:cs typeface="ＭＳ Ｐゴシック" charset="0"/>
            </a:endParaRPr>
          </a:p>
        </p:txBody>
      </p:sp>
    </p:spTree>
    <p:extLst>
      <p:ext uri="{BB962C8B-B14F-4D97-AF65-F5344CB8AC3E}">
        <p14:creationId xmlns:p14="http://schemas.microsoft.com/office/powerpoint/2010/main" val="4224476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ea typeface="ＭＳ Ｐゴシック" charset="0"/>
                <a:cs typeface="ＭＳ Ｐゴシック" charset="0"/>
              </a:rPr>
              <a:t>Adults should train each major muscle group two or three days each week using a variety of exercises and </a:t>
            </a:r>
            <a:r>
              <a:rPr lang="en-US" dirty="0" err="1" smtClean="0">
                <a:ea typeface="ＭＳ Ｐゴシック" charset="0"/>
                <a:cs typeface="ＭＳ Ｐゴシック" charset="0"/>
              </a:rPr>
              <a:t>equipment.Very</a:t>
            </a:r>
            <a:r>
              <a:rPr lang="en-US" dirty="0" smtClean="0">
                <a:ea typeface="ＭＳ Ｐゴシック" charset="0"/>
                <a:cs typeface="ＭＳ Ｐゴシック" charset="0"/>
              </a:rPr>
              <a:t> light or light intensity is best for older persons or previously sedentary adults starting </a:t>
            </a:r>
            <a:r>
              <a:rPr lang="en-US" dirty="0" err="1" smtClean="0">
                <a:ea typeface="ＭＳ Ｐゴシック" charset="0"/>
                <a:cs typeface="ＭＳ Ｐゴシック" charset="0"/>
              </a:rPr>
              <a:t>exercise.Two</a:t>
            </a:r>
            <a:r>
              <a:rPr lang="en-US" dirty="0" smtClean="0">
                <a:ea typeface="ＭＳ Ｐゴシック" charset="0"/>
                <a:cs typeface="ＭＳ Ｐゴシック" charset="0"/>
              </a:rPr>
              <a:t> to four sets of each exercise will help adults improve strength and </a:t>
            </a:r>
            <a:r>
              <a:rPr lang="en-US" dirty="0" err="1" smtClean="0">
                <a:ea typeface="ＭＳ Ｐゴシック" charset="0"/>
                <a:cs typeface="ＭＳ Ｐゴシック" charset="0"/>
              </a:rPr>
              <a:t>power.For</a:t>
            </a:r>
            <a:r>
              <a:rPr lang="en-US" dirty="0" smtClean="0">
                <a:ea typeface="ＭＳ Ｐゴシック" charset="0"/>
                <a:cs typeface="ＭＳ Ｐゴシック" charset="0"/>
              </a:rPr>
              <a:t> each exercise, 8-12 repetitions improve strength and power, 10-15 repetitions improve strength in middle-age and older persons starting exercise, and 15-20 repetitions improve muscular </a:t>
            </a:r>
            <a:r>
              <a:rPr lang="en-US" dirty="0" err="1" smtClean="0">
                <a:ea typeface="ＭＳ Ｐゴシック" charset="0"/>
                <a:cs typeface="ＭＳ Ｐゴシック" charset="0"/>
              </a:rPr>
              <a:t>endurance.Adults</a:t>
            </a:r>
            <a:r>
              <a:rPr lang="en-US" dirty="0" smtClean="0">
                <a:ea typeface="ＭＳ Ｐゴシック" charset="0"/>
                <a:cs typeface="ＭＳ Ｐゴシック" charset="0"/>
              </a:rPr>
              <a:t> should wait at least 48 hours between resistance training sessions.</a:t>
            </a:r>
          </a:p>
        </p:txBody>
      </p:sp>
      <p:sp>
        <p:nvSpPr>
          <p:cNvPr id="4" name="Slide Number Placeholder 3"/>
          <p:cNvSpPr>
            <a:spLocks noGrp="1"/>
          </p:cNvSpPr>
          <p:nvPr>
            <p:ph type="sldNum" sz="quarter" idx="10"/>
          </p:nvPr>
        </p:nvSpPr>
        <p:spPr/>
        <p:txBody>
          <a:bodyPr/>
          <a:lstStyle/>
          <a:p>
            <a:fld id="{51EB5B51-DE33-884C-A1A7-BC23522474C9}" type="slidenum">
              <a:rPr lang="en-US" smtClean="0"/>
              <a:pPr/>
              <a:t>16</a:t>
            </a:fld>
            <a:endParaRPr lang="en-US"/>
          </a:p>
        </p:txBody>
      </p:sp>
    </p:spTree>
    <p:extLst>
      <p:ext uri="{BB962C8B-B14F-4D97-AF65-F5344CB8AC3E}">
        <p14:creationId xmlns:p14="http://schemas.microsoft.com/office/powerpoint/2010/main" val="916794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p:cNvSpPr>
            <a:spLocks noGrp="1" noChangeArrowheads="1"/>
          </p:cNvSpPr>
          <p:nvPr>
            <p:ph type="sldNum" sz="quarter" idx="5"/>
          </p:nvPr>
        </p:nvSpPr>
        <p:spPr>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fld id="{F3784183-0B06-264F-9347-1C571E0E79FD}" type="slidenum">
              <a:rPr lang="en-US" sz="1200">
                <a:latin typeface="Arial" charset="0"/>
              </a:rPr>
              <a:pPr/>
              <a:t>17</a:t>
            </a:fld>
            <a:endParaRPr lang="en-US" sz="1200">
              <a:latin typeface="Arial" charset="0"/>
            </a:endParaRPr>
          </a:p>
        </p:txBody>
      </p:sp>
      <p:sp>
        <p:nvSpPr>
          <p:cNvPr id="90114" name="Rectangle 2"/>
          <p:cNvSpPr>
            <a:spLocks noGrp="1" noRot="1" noChangeAspect="1" noChangeArrowheads="1" noTextEdit="1"/>
          </p:cNvSpPr>
          <p:nvPr>
            <p:ph type="sldImg"/>
          </p:nvPr>
        </p:nvSpPr>
        <p:spPr>
          <a:xfrm>
            <a:off x="1144588" y="685800"/>
            <a:ext cx="4572000" cy="3429000"/>
          </a:xfrm>
          <a:ln/>
        </p:spPr>
      </p:sp>
      <p:sp>
        <p:nvSpPr>
          <p:cNvPr id="90115" name="Rectangle 3"/>
          <p:cNvSpPr>
            <a:spLocks noGrp="1" noChangeArrowheads="1"/>
          </p:cNvSpPr>
          <p:nvPr>
            <p:ph type="body" idx="1"/>
          </p:nvPr>
        </p:nvSpPr>
        <p:spPr>
          <a:xfrm>
            <a:off x="914400" y="4343400"/>
            <a:ext cx="5029200" cy="4114800"/>
          </a:xfrm>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This is a graph from the website www.health.gov/PAguidelines and</a:t>
            </a:r>
          </a:p>
          <a:p>
            <a:pPr eaLnBrk="1" hangingPunct="1"/>
            <a:r>
              <a:rPr lang="en-US">
                <a:ea typeface="ＭＳ Ｐゴシック" charset="0"/>
                <a:cs typeface="ＭＳ Ｐゴシック" charset="0"/>
              </a:rPr>
              <a:t> It is also featured in the ACSM</a:t>
            </a:r>
            <a:r>
              <a:rPr lang="ja-JP" altLang="en-US">
                <a:ea typeface="ＭＳ Ｐゴシック" charset="0"/>
                <a:cs typeface="ＭＳ Ｐゴシック" charset="0"/>
              </a:rPr>
              <a:t>’</a:t>
            </a:r>
            <a:r>
              <a:rPr lang="en-US" altLang="ja-JP">
                <a:ea typeface="ＭＳ Ｐゴシック" charset="0"/>
                <a:cs typeface="ＭＳ Ｐゴシック" charset="0"/>
              </a:rPr>
              <a:t>s textbook titled Exercise is Medicine which is due to be released in March </a:t>
            </a:r>
          </a:p>
          <a:p>
            <a:pPr eaLnBrk="1" hangingPunct="1"/>
            <a:r>
              <a:rPr lang="en-US">
                <a:ea typeface="ＭＳ Ｐゴシック" charset="0"/>
                <a:cs typeface="ＭＳ Ｐゴシック" charset="0"/>
              </a:rPr>
              <a:t>The graph itself is adapted from the Health and Human Services Physical Activity guidelines page 11.</a:t>
            </a:r>
          </a:p>
          <a:p>
            <a:pPr eaLnBrk="1" hangingPunct="1"/>
            <a:r>
              <a:rPr lang="en-US">
                <a:ea typeface="ＭＳ Ｐゴシック" charset="0"/>
                <a:cs typeface="ＭＳ Ｐゴシック" charset="0"/>
              </a:rPr>
              <a:t>According to this 638 page report,</a:t>
            </a:r>
          </a:p>
          <a:p>
            <a:pPr eaLnBrk="1" hangingPunct="1"/>
            <a:r>
              <a:rPr lang="en-US">
                <a:ea typeface="ＭＳ Ｐゴシック" charset="0"/>
                <a:cs typeface="ＭＳ Ｐゴシック" charset="0"/>
              </a:rPr>
              <a:t>Research clearly demonstrates the importance of avoiding physical inactivity and that</a:t>
            </a:r>
          </a:p>
          <a:p>
            <a:pPr eaLnBrk="1" hangingPunct="1"/>
            <a:r>
              <a:rPr lang="en-US">
                <a:ea typeface="ＭＳ Ｐゴシック" charset="0"/>
                <a:cs typeface="ＭＳ Ｐゴシック" charset="0"/>
              </a:rPr>
              <a:t>Small amounts of physical activity each week reduce the risk of dying prematurely.</a:t>
            </a:r>
          </a:p>
          <a:p>
            <a:pPr eaLnBrk="1" hangingPunct="1"/>
            <a:endParaRPr lang="en-US">
              <a:ea typeface="ＭＳ Ｐゴシック" charset="0"/>
              <a:cs typeface="ＭＳ Ｐゴシック" charset="0"/>
            </a:endParaRPr>
          </a:p>
          <a:p>
            <a:pPr eaLnBrk="1" hangingPunct="1"/>
            <a:r>
              <a:rPr lang="en-US">
                <a:ea typeface="ＭＳ Ｐゴシック" charset="0"/>
                <a:cs typeface="ＭＳ Ｐゴシック" charset="0"/>
              </a:rPr>
              <a:t>It shows moderate to vigorous leisure time activity in hours per week on the x axis </a:t>
            </a:r>
          </a:p>
          <a:p>
            <a:pPr eaLnBrk="1" hangingPunct="1"/>
            <a:r>
              <a:rPr lang="en-US">
                <a:ea typeface="ＭＳ Ｐゴシック" charset="0"/>
                <a:cs typeface="ＭＳ Ｐゴシック" charset="0"/>
              </a:rPr>
              <a:t>And relative risk of all cause mortality on the y axis.  </a:t>
            </a:r>
          </a:p>
          <a:p>
            <a:pPr eaLnBrk="1" hangingPunct="1"/>
            <a:endParaRPr lang="en-US">
              <a:ea typeface="ＭＳ Ｐゴシック" charset="0"/>
              <a:cs typeface="ＭＳ Ｐゴシック" charset="0"/>
            </a:endParaRPr>
          </a:p>
          <a:p>
            <a:pPr eaLnBrk="1" hangingPunct="1"/>
            <a:r>
              <a:rPr lang="en-US">
                <a:ea typeface="ＭＳ Ｐゴシック" charset="0"/>
                <a:cs typeface="ＭＳ Ｐゴシック" charset="0"/>
              </a:rPr>
              <a:t>As you can see the sharpest point in the curve is from less than 30 minutes to 90 minutes.</a:t>
            </a:r>
          </a:p>
          <a:p>
            <a:pPr eaLnBrk="1" hangingPunct="1"/>
            <a:r>
              <a:rPr lang="en-US">
                <a:ea typeface="ＭＳ Ｐゴシック" charset="0"/>
                <a:cs typeface="ＭＳ Ｐゴシック" charset="0"/>
              </a:rPr>
              <a:t>The graph keeps steadily declining until we reach about 150 minutes.</a:t>
            </a:r>
          </a:p>
          <a:p>
            <a:pPr eaLnBrk="1" hangingPunct="1"/>
            <a:r>
              <a:rPr lang="en-US">
                <a:ea typeface="ＭＳ Ｐゴシック" charset="0"/>
                <a:cs typeface="ＭＳ Ｐゴシック" charset="0"/>
              </a:rPr>
              <a:t>If you look out to 300 minutes or 5 hours, the graph seems to taper off a little bit.</a:t>
            </a:r>
          </a:p>
          <a:p>
            <a:pPr eaLnBrk="1" hangingPunct="1"/>
            <a:r>
              <a:rPr lang="en-US">
                <a:ea typeface="ＭＳ Ｐゴシック" charset="0"/>
                <a:cs typeface="ＭＳ Ｐゴシック" charset="0"/>
              </a:rPr>
              <a:t>Hence, the upper limit for which to strive—300 minutes per week </a:t>
            </a:r>
          </a:p>
          <a:p>
            <a:pPr eaLnBrk="1" hangingPunct="1"/>
            <a:r>
              <a:rPr lang="en-US">
                <a:ea typeface="ＭＳ Ｐゴシック" charset="0"/>
                <a:cs typeface="ＭＳ Ｐゴシック" charset="0"/>
              </a:rPr>
              <a:t>Of moderate physical activity.</a:t>
            </a:r>
          </a:p>
        </p:txBody>
      </p:sp>
    </p:spTree>
    <p:extLst>
      <p:ext uri="{BB962C8B-B14F-4D97-AF65-F5344CB8AC3E}">
        <p14:creationId xmlns:p14="http://schemas.microsoft.com/office/powerpoint/2010/main" val="1725365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7"/>
          <p:cNvSpPr>
            <a:spLocks noGrp="1" noChangeArrowheads="1"/>
          </p:cNvSpPr>
          <p:nvPr>
            <p:ph type="sldNum" sz="quarter" idx="5"/>
          </p:nvPr>
        </p:nvSpPr>
        <p:spPr>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fld id="{4F374568-68F8-A54A-9653-6D2977B83C45}" type="slidenum">
              <a:rPr lang="en-US" sz="1200">
                <a:latin typeface="Arial" charset="0"/>
              </a:rPr>
              <a:pPr/>
              <a:t>21</a:t>
            </a:fld>
            <a:endParaRPr lang="en-US" sz="1200">
              <a:latin typeface="Arial" charset="0"/>
            </a:endParaRPr>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Here is a helpful mnemonic to recall the 4 basic parts of the </a:t>
            </a:r>
          </a:p>
          <a:p>
            <a:pPr eaLnBrk="1" hangingPunct="1"/>
            <a:r>
              <a:rPr lang="en-US">
                <a:ea typeface="ＭＳ Ｐゴシック" charset="0"/>
                <a:cs typeface="ＭＳ Ｐゴシック" charset="0"/>
              </a:rPr>
              <a:t>Exercise prescription.</a:t>
            </a:r>
          </a:p>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2308576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7"/>
          <p:cNvSpPr>
            <a:spLocks noGrp="1" noChangeArrowheads="1"/>
          </p:cNvSpPr>
          <p:nvPr>
            <p:ph type="sldNum" sz="quarter" idx="5"/>
          </p:nvPr>
        </p:nvSpPr>
        <p:spPr>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fld id="{69013293-D066-6145-938C-C07727F3A8FD}" type="slidenum">
              <a:rPr lang="en-US" sz="1200">
                <a:latin typeface="Arial" charset="0"/>
              </a:rPr>
              <a:pPr/>
              <a:t>23</a:t>
            </a:fld>
            <a:endParaRPr lang="en-US" sz="1200">
              <a:latin typeface="Arial" charset="0"/>
            </a:endParaRPr>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Based on the maximal heart rate, you can figure out the target heart rate for various intensity levels.</a:t>
            </a:r>
          </a:p>
          <a:p>
            <a:pPr eaLnBrk="1" hangingPunct="1"/>
            <a:r>
              <a:rPr lang="en-US">
                <a:ea typeface="ＭＳ Ｐゴシック" charset="0"/>
                <a:cs typeface="ＭＳ Ｐゴシック" charset="0"/>
              </a:rPr>
              <a:t>We are focusing on the light, moderate and vigorous ranges.</a:t>
            </a:r>
          </a:p>
          <a:p>
            <a:pPr eaLnBrk="1" hangingPunct="1"/>
            <a:r>
              <a:rPr lang="en-US">
                <a:ea typeface="ＭＳ Ｐゴシック" charset="0"/>
                <a:cs typeface="ＭＳ Ｐゴシック" charset="0"/>
              </a:rPr>
              <a:t>50%-63% of maximal heart rate corresponds to light work.</a:t>
            </a:r>
          </a:p>
          <a:p>
            <a:pPr eaLnBrk="1" hangingPunct="1"/>
            <a:r>
              <a:rPr lang="en-US">
                <a:ea typeface="ＭＳ Ｐゴシック" charset="0"/>
                <a:cs typeface="ＭＳ Ｐゴシック" charset="0"/>
              </a:rPr>
              <a:t>64% to 76% of maximal heart rate corresponds to moderate work.</a:t>
            </a:r>
          </a:p>
          <a:p>
            <a:pPr eaLnBrk="1" hangingPunct="1"/>
            <a:r>
              <a:rPr lang="en-US">
                <a:ea typeface="ＭＳ Ｐゴシック" charset="0"/>
                <a:cs typeface="ＭＳ Ｐゴシック" charset="0"/>
              </a:rPr>
              <a:t>77% to 93% of  maximal heart rate corresponds to vigorous load.  </a:t>
            </a:r>
          </a:p>
          <a:p>
            <a:pPr eaLnBrk="1" hangingPunct="1"/>
            <a:endParaRPr lang="en-US">
              <a:ea typeface="ＭＳ Ｐゴシック" charset="0"/>
              <a:cs typeface="ＭＳ Ｐゴシック" charset="0"/>
            </a:endParaRPr>
          </a:p>
          <a:p>
            <a:pPr eaLnBrk="1" hangingPunct="1"/>
            <a:r>
              <a:rPr lang="en-US">
                <a:ea typeface="ＭＳ Ｐゴシック" charset="0"/>
                <a:cs typeface="ＭＳ Ｐゴシック" charset="0"/>
              </a:rPr>
              <a:t>In general this heart rate method not recommended for cardiac patients.</a:t>
            </a:r>
          </a:p>
          <a:p>
            <a:pPr eaLnBrk="1" hangingPunct="1"/>
            <a:r>
              <a:rPr lang="en-US">
                <a:ea typeface="ＭＳ Ｐゴシック" charset="0"/>
                <a:cs typeface="ＭＳ Ｐゴシック" charset="0"/>
              </a:rPr>
              <a:t>For one many are on beta blockers which blunts the cardiac response.</a:t>
            </a:r>
          </a:p>
          <a:p>
            <a:pPr eaLnBrk="1" hangingPunct="1"/>
            <a:r>
              <a:rPr lang="en-US">
                <a:ea typeface="ＭＳ Ｐゴシック" charset="0"/>
                <a:cs typeface="ＭＳ Ｐゴシック" charset="0"/>
              </a:rPr>
              <a:t>Often their maximal heart rate is best calculated with an exercise stress test.</a:t>
            </a:r>
          </a:p>
          <a:p>
            <a:pPr eaLnBrk="1" hangingPunct="1"/>
            <a:r>
              <a:rPr lang="en-US">
                <a:ea typeface="ＭＳ Ｐゴシック" charset="0"/>
                <a:cs typeface="ＭＳ Ｐゴシック" charset="0"/>
              </a:rPr>
              <a:t>Since cardiac patients fall into the high risk category they are going to require further medical clearance and more extensive evaluation prior to prescribing an exercise prescription.</a:t>
            </a:r>
          </a:p>
        </p:txBody>
      </p:sp>
    </p:spTree>
    <p:extLst>
      <p:ext uri="{BB962C8B-B14F-4D97-AF65-F5344CB8AC3E}">
        <p14:creationId xmlns:p14="http://schemas.microsoft.com/office/powerpoint/2010/main" val="564043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7"/>
          <p:cNvSpPr>
            <a:spLocks noGrp="1" noChangeArrowheads="1"/>
          </p:cNvSpPr>
          <p:nvPr>
            <p:ph type="sldNum" sz="quarter" idx="5"/>
          </p:nvPr>
        </p:nvSpPr>
        <p:spPr>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fld id="{9479D2F7-64FB-544C-A7C1-28C5EC3FD3A5}" type="slidenum">
              <a:rPr lang="en-US" sz="1200">
                <a:latin typeface="Arial" charset="0"/>
              </a:rPr>
              <a:pPr/>
              <a:t>25</a:t>
            </a:fld>
            <a:endParaRPr lang="en-US" sz="1200">
              <a:latin typeface="Arial" charset="0"/>
            </a:endParaRPr>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pPr eaLnBrk="1" hangingPunct="1"/>
            <a:r>
              <a:rPr lang="en-US">
                <a:ea typeface="ＭＳ Ｐゴシック" charset="0"/>
                <a:cs typeface="ＭＳ Ｐゴシック" charset="0"/>
              </a:rPr>
              <a:t>This is where the sing test comes in.</a:t>
            </a:r>
          </a:p>
          <a:p>
            <a:pPr eaLnBrk="1" hangingPunct="1"/>
            <a:r>
              <a:rPr lang="en-US">
                <a:ea typeface="ＭＳ Ｐゴシック" charset="0"/>
                <a:cs typeface="ＭＳ Ｐゴシック" charset="0"/>
              </a:rPr>
              <a:t>We are getting less and less scientific as we progress here.</a:t>
            </a:r>
          </a:p>
          <a:p>
            <a:pPr eaLnBrk="1" hangingPunct="1"/>
            <a:r>
              <a:rPr lang="en-US">
                <a:ea typeface="ＭＳ Ｐゴシック" charset="0"/>
                <a:cs typeface="ＭＳ Ｐゴシック" charset="0"/>
              </a:rPr>
              <a:t>This is a simple test for intensity.</a:t>
            </a:r>
          </a:p>
          <a:p>
            <a:pPr eaLnBrk="1" hangingPunct="1"/>
            <a:r>
              <a:rPr lang="en-US">
                <a:ea typeface="ＭＳ Ｐゴシック" charset="0"/>
                <a:cs typeface="ＭＳ Ｐゴシック" charset="0"/>
              </a:rPr>
              <a:t>If you can sing while you are exercising, then you must not be working too hard and you must be at a low intensity level.</a:t>
            </a:r>
          </a:p>
          <a:p>
            <a:pPr eaLnBrk="1" hangingPunct="1"/>
            <a:r>
              <a:rPr lang="en-US">
                <a:ea typeface="ＭＳ Ｐゴシック" charset="0"/>
                <a:cs typeface="ＭＳ Ｐゴシック" charset="0"/>
              </a:rPr>
              <a:t>If you can talk while you exercise but you can not sing, then you must be at a moderate intensity.</a:t>
            </a:r>
          </a:p>
          <a:p>
            <a:pPr eaLnBrk="1" hangingPunct="1"/>
            <a:r>
              <a:rPr lang="en-US">
                <a:ea typeface="ＭＳ Ｐゴシック" charset="0"/>
                <a:cs typeface="ＭＳ Ｐゴシック" charset="0"/>
              </a:rPr>
              <a:t>If you are so winded that you can not even talk, you are working really hard and that must correlate to a vigorous level.</a:t>
            </a:r>
          </a:p>
        </p:txBody>
      </p:sp>
    </p:spTree>
    <p:extLst>
      <p:ext uri="{BB962C8B-B14F-4D97-AF65-F5344CB8AC3E}">
        <p14:creationId xmlns:p14="http://schemas.microsoft.com/office/powerpoint/2010/main" val="1826421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7"/>
          <p:cNvSpPr>
            <a:spLocks noGrp="1" noChangeArrowheads="1"/>
          </p:cNvSpPr>
          <p:nvPr>
            <p:ph type="sldNum" sz="quarter" idx="5"/>
          </p:nvPr>
        </p:nvSpPr>
        <p:spPr>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fld id="{85BA4F73-C30C-CA42-804C-B72363B0BE54}" type="slidenum">
              <a:rPr lang="en-US" sz="1200">
                <a:latin typeface="Arial" charset="0"/>
              </a:rPr>
              <a:pPr/>
              <a:t>26</a:t>
            </a:fld>
            <a:endParaRPr lang="en-US" sz="1200">
              <a:latin typeface="Arial" charset="0"/>
            </a:endParaRPr>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pPr eaLnBrk="1" hangingPunct="1"/>
            <a:endParaRPr lang="en-US">
              <a:ea typeface="ＭＳ Ｐゴシック" charset="0"/>
              <a:cs typeface="ＭＳ Ｐゴシック" charset="0"/>
            </a:endParaRPr>
          </a:p>
          <a:p>
            <a:pPr eaLnBrk="1" hangingPunct="1"/>
            <a:endParaRPr lang="en-US">
              <a:ea typeface="ＭＳ Ｐゴシック" charset="0"/>
              <a:cs typeface="ＭＳ Ｐゴシック" charset="0"/>
            </a:endParaRPr>
          </a:p>
          <a:p>
            <a:pPr eaLnBrk="1" hangingPunct="1"/>
            <a:endParaRPr lang="en-US">
              <a:ea typeface="ＭＳ Ｐゴシック" charset="0"/>
              <a:cs typeface="ＭＳ Ｐゴシック" charset="0"/>
            </a:endParaRPr>
          </a:p>
          <a:p>
            <a:pPr eaLnBrk="1" hangingPunct="1"/>
            <a:endParaRPr lang="en-US">
              <a:ea typeface="ＭＳ Ｐゴシック" charset="0"/>
              <a:cs typeface="ＭＳ Ｐゴシック" charset="0"/>
            </a:endParaRPr>
          </a:p>
          <a:p>
            <a:pPr eaLnBrk="1" hangingPunct="1"/>
            <a:r>
              <a:rPr lang="en-US">
                <a:ea typeface="ＭＳ Ｐゴシック" charset="0"/>
                <a:cs typeface="ＭＳ Ｐゴシック" charset="0"/>
              </a:rPr>
              <a:t>Here is another question-</a:t>
            </a:r>
          </a:p>
          <a:p>
            <a:pPr eaLnBrk="1" hangingPunct="1"/>
            <a:r>
              <a:rPr lang="en-US">
                <a:ea typeface="ＭＳ Ｐゴシック" charset="0"/>
                <a:cs typeface="ＭＳ Ｐゴシック" charset="0"/>
              </a:rPr>
              <a:t>What type of exercise can you do with a friend?</a:t>
            </a:r>
          </a:p>
          <a:p>
            <a:pPr eaLnBrk="1" hangingPunct="1"/>
            <a:r>
              <a:rPr lang="en-US">
                <a:ea typeface="ＭＳ Ｐゴシック" charset="0"/>
                <a:cs typeface="ＭＳ Ｐゴシック" charset="0"/>
              </a:rPr>
              <a:t>What type of exercise fits your lifestyle?</a:t>
            </a:r>
          </a:p>
          <a:p>
            <a:pPr eaLnBrk="1" hangingPunct="1"/>
            <a:r>
              <a:rPr lang="en-US">
                <a:ea typeface="ＭＳ Ｐゴシック" charset="0"/>
                <a:cs typeface="ＭＳ Ｐゴシック" charset="0"/>
              </a:rPr>
              <a:t>I have often considered bringing my sons</a:t>
            </a:r>
            <a:r>
              <a:rPr lang="ja-JP" altLang="en-US">
                <a:ea typeface="ＭＳ Ｐゴシック" charset="0"/>
                <a:cs typeface="ＭＳ Ｐゴシック" charset="0"/>
              </a:rPr>
              <a:t>’</a:t>
            </a:r>
            <a:r>
              <a:rPr lang="en-US" altLang="ja-JP">
                <a:ea typeface="ＭＳ Ｐゴシック" charset="0"/>
                <a:cs typeface="ＭＳ Ｐゴシック" charset="0"/>
              </a:rPr>
              <a:t> hippity hops into work </a:t>
            </a:r>
          </a:p>
          <a:p>
            <a:pPr eaLnBrk="1" hangingPunct="1"/>
            <a:r>
              <a:rPr lang="en-US">
                <a:ea typeface="ＭＳ Ｐゴシック" charset="0"/>
                <a:cs typeface="ＭＳ Ｐゴシック" charset="0"/>
              </a:rPr>
              <a:t>And seeing if Dr. Phillips, the Director of the ILM would hold a meeting </a:t>
            </a:r>
          </a:p>
          <a:p>
            <a:pPr eaLnBrk="1" hangingPunct="1"/>
            <a:r>
              <a:rPr lang="en-US">
                <a:ea typeface="ＭＳ Ｐゴシック" charset="0"/>
                <a:cs typeface="ＭＳ Ｐゴシック" charset="0"/>
              </a:rPr>
              <a:t>With me while we hippity hopped.</a:t>
            </a:r>
          </a:p>
          <a:p>
            <a:pPr eaLnBrk="1" hangingPunct="1"/>
            <a:r>
              <a:rPr lang="en-US">
                <a:ea typeface="ＭＳ Ｐゴシック" charset="0"/>
                <a:cs typeface="ＭＳ Ｐゴシック" charset="0"/>
              </a:rPr>
              <a:t>He might be game you never know.</a:t>
            </a:r>
          </a:p>
          <a:p>
            <a:pPr eaLnBrk="1" hangingPunct="1"/>
            <a:r>
              <a:rPr lang="en-US">
                <a:ea typeface="ＭＳ Ｐゴシック" charset="0"/>
                <a:cs typeface="ＭＳ Ｐゴシック" charset="0"/>
              </a:rPr>
              <a:t>During our last meeting, we did discuss meeting and walking around the block</a:t>
            </a:r>
          </a:p>
          <a:p>
            <a:pPr eaLnBrk="1" hangingPunct="1"/>
            <a:r>
              <a:rPr lang="en-US">
                <a:ea typeface="ＭＳ Ｐゴシック" charset="0"/>
                <a:cs typeface="ＭＳ Ｐゴシック" charset="0"/>
              </a:rPr>
              <a:t>Instead of sitting.</a:t>
            </a:r>
          </a:p>
          <a:p>
            <a:pPr eaLnBrk="1" hangingPunct="1"/>
            <a:endParaRPr lang="en-US">
              <a:ea typeface="ＭＳ Ｐゴシック" charset="0"/>
              <a:cs typeface="ＭＳ Ｐゴシック" charset="0"/>
            </a:endParaRPr>
          </a:p>
        </p:txBody>
      </p:sp>
    </p:spTree>
    <p:extLst>
      <p:ext uri="{BB962C8B-B14F-4D97-AF65-F5344CB8AC3E}">
        <p14:creationId xmlns:p14="http://schemas.microsoft.com/office/powerpoint/2010/main" val="701262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180461-FD53-6A44-81CA-C6BFCD12476C}" type="datetimeFigureOut">
              <a:rPr lang="en-US" smtClean="0"/>
              <a:pPr/>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FA2DC9-D307-514F-AEDF-C8DCBA56C8B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180461-FD53-6A44-81CA-C6BFCD12476C}" type="datetimeFigureOut">
              <a:rPr lang="en-US" smtClean="0"/>
              <a:pPr/>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FA2DC9-D307-514F-AEDF-C8DCBA56C8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180461-FD53-6A44-81CA-C6BFCD12476C}" type="datetimeFigureOut">
              <a:rPr lang="en-US" smtClean="0"/>
              <a:pPr/>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FA2DC9-D307-514F-AEDF-C8DCBA56C8B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AA803C8-50C5-1A4F-83EB-019C72B9AAEE}" type="slidenum">
              <a:rPr lang="en-US"/>
              <a:pPr>
                <a:defRPr/>
              </a:pPr>
              <a:t>‹#›</a:t>
            </a:fld>
            <a:endParaRPr lang="en-US"/>
          </a:p>
        </p:txBody>
      </p:sp>
    </p:spTree>
    <p:extLst>
      <p:ext uri="{BB962C8B-B14F-4D97-AF65-F5344CB8AC3E}">
        <p14:creationId xmlns:p14="http://schemas.microsoft.com/office/powerpoint/2010/main" val="3485654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F631BC-EDF0-A44D-BCF2-BD69043CBA2B}" type="datetimeFigureOut">
              <a:rPr lang="en-US" smtClean="0">
                <a:solidFill>
                  <a:prstClr val="black">
                    <a:tint val="75000"/>
                  </a:prstClr>
                </a:solidFill>
              </a:rPr>
              <a:pPr/>
              <a:t>5/22/2018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665DF01-CD46-9540-B6E5-31763FD85B5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809675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F631BC-EDF0-A44D-BCF2-BD69043CBA2B}" type="datetimeFigureOut">
              <a:rPr lang="en-US" smtClean="0">
                <a:solidFill>
                  <a:prstClr val="black">
                    <a:tint val="75000"/>
                  </a:prstClr>
                </a:solidFill>
              </a:rPr>
              <a:pPr/>
              <a:t>5/22/2018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665DF01-CD46-9540-B6E5-31763FD85B5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48105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F631BC-EDF0-A44D-BCF2-BD69043CBA2B}" type="datetimeFigureOut">
              <a:rPr lang="en-US" smtClean="0">
                <a:solidFill>
                  <a:prstClr val="black">
                    <a:tint val="75000"/>
                  </a:prstClr>
                </a:solidFill>
              </a:rPr>
              <a:pPr/>
              <a:t>5/22/2018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665DF01-CD46-9540-B6E5-31763FD85B5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91941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F631BC-EDF0-A44D-BCF2-BD69043CBA2B}" type="datetimeFigureOut">
              <a:rPr lang="en-US" smtClean="0">
                <a:solidFill>
                  <a:prstClr val="black">
                    <a:tint val="75000"/>
                  </a:prstClr>
                </a:solidFill>
              </a:rPr>
              <a:pPr/>
              <a:t>5/22/2018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665DF01-CD46-9540-B6E5-31763FD85B5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332590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F631BC-EDF0-A44D-BCF2-BD69043CBA2B}" type="datetimeFigureOut">
              <a:rPr lang="en-US" smtClean="0">
                <a:solidFill>
                  <a:prstClr val="black">
                    <a:tint val="75000"/>
                  </a:prstClr>
                </a:solidFill>
              </a:rPr>
              <a:pPr/>
              <a:t>5/22/2018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5665DF01-CD46-9540-B6E5-31763FD85B5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198215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F631BC-EDF0-A44D-BCF2-BD69043CBA2B}" type="datetimeFigureOut">
              <a:rPr lang="en-US" smtClean="0">
                <a:solidFill>
                  <a:prstClr val="black">
                    <a:tint val="75000"/>
                  </a:prstClr>
                </a:solidFill>
              </a:rPr>
              <a:pPr/>
              <a:t>5/22/2018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665DF01-CD46-9540-B6E5-31763FD85B5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450579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F631BC-EDF0-A44D-BCF2-BD69043CBA2B}" type="datetimeFigureOut">
              <a:rPr lang="en-US" smtClean="0">
                <a:solidFill>
                  <a:prstClr val="black">
                    <a:tint val="75000"/>
                  </a:prstClr>
                </a:solidFill>
              </a:rPr>
              <a:pPr/>
              <a:t>5/22/2018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5665DF01-CD46-9540-B6E5-31763FD85B5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1362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180461-FD53-6A44-81CA-C6BFCD12476C}" type="datetimeFigureOut">
              <a:rPr lang="en-US" smtClean="0"/>
              <a:pPr/>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FA2DC9-D307-514F-AEDF-C8DCBA56C8B6}"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F631BC-EDF0-A44D-BCF2-BD69043CBA2B}" type="datetimeFigureOut">
              <a:rPr lang="en-US" smtClean="0">
                <a:solidFill>
                  <a:prstClr val="black">
                    <a:tint val="75000"/>
                  </a:prstClr>
                </a:solidFill>
              </a:rPr>
              <a:pPr/>
              <a:t>5/22/2018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665DF01-CD46-9540-B6E5-31763FD85B5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767064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F631BC-EDF0-A44D-BCF2-BD69043CBA2B}" type="datetimeFigureOut">
              <a:rPr lang="en-US" smtClean="0">
                <a:solidFill>
                  <a:prstClr val="black">
                    <a:tint val="75000"/>
                  </a:prstClr>
                </a:solidFill>
              </a:rPr>
              <a:pPr/>
              <a:t>5/22/2018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665DF01-CD46-9540-B6E5-31763FD85B5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921114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F631BC-EDF0-A44D-BCF2-BD69043CBA2B}" type="datetimeFigureOut">
              <a:rPr lang="en-US" smtClean="0">
                <a:solidFill>
                  <a:prstClr val="black">
                    <a:tint val="75000"/>
                  </a:prstClr>
                </a:solidFill>
              </a:rPr>
              <a:pPr/>
              <a:t>5/22/2018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665DF01-CD46-9540-B6E5-31763FD85B5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166028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F631BC-EDF0-A44D-BCF2-BD69043CBA2B}" type="datetimeFigureOut">
              <a:rPr lang="en-US" smtClean="0">
                <a:solidFill>
                  <a:prstClr val="black">
                    <a:tint val="75000"/>
                  </a:prstClr>
                </a:solidFill>
              </a:rPr>
              <a:pPr/>
              <a:t>5/22/2018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665DF01-CD46-9540-B6E5-31763FD85B5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43138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Slide Badg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685800" y="6477000"/>
            <a:ext cx="6629400" cy="304800"/>
          </a:xfrm>
          <a:prstGeom prst="rect">
            <a:avLst/>
          </a:prstGeom>
        </p:spPr>
        <p:txBody>
          <a:bodyPr/>
          <a:lstStyle>
            <a:lvl1pPr algn="ctr">
              <a:lnSpc>
                <a:spcPts val="2000"/>
              </a:lnSpc>
              <a:buNone/>
              <a:defRPr sz="1800" baseline="0">
                <a:solidFill>
                  <a:schemeClr val="tx1"/>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z="1800" dirty="0" smtClean="0"/>
              <a:t>www.cdc.gov/diabetes</a:t>
            </a:r>
            <a:endParaRPr lang="en-US" dirty="0"/>
          </a:p>
        </p:txBody>
      </p:sp>
      <p:sp>
        <p:nvSpPr>
          <p:cNvPr id="6"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effectLst/>
              </a:defRPr>
            </a:lvl1pPr>
          </a:lstStyle>
          <a:p>
            <a:r>
              <a:rPr lang="en-US" dirty="0" smtClean="0"/>
              <a:t>Headline – Myriad Pro, Bold, Shadow, 28pt</a:t>
            </a:r>
            <a:endParaRPr lang="en-US" dirty="0"/>
          </a:p>
        </p:txBody>
      </p:sp>
      <p:sp>
        <p:nvSpPr>
          <p:cNvPr id="7"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smtClean="0"/>
              <a:t>First level – Myriad Pro, Bold, 24pt</a:t>
            </a:r>
          </a:p>
          <a:p>
            <a:pPr lvl="1"/>
            <a:r>
              <a:rPr lang="en-US" dirty="0" smtClean="0"/>
              <a:t>Second level – Myriad Pro, 20pt</a:t>
            </a:r>
          </a:p>
          <a:p>
            <a:pPr lvl="2"/>
            <a:r>
              <a:rPr lang="en-US" dirty="0" smtClean="0"/>
              <a:t>Third level – Myriad Pro, 18pt	</a:t>
            </a:r>
          </a:p>
          <a:p>
            <a:pPr lvl="3"/>
            <a:r>
              <a:rPr lang="en-US" dirty="0" smtClean="0"/>
              <a:t>Fourth level – Myriad Pro, 18pt</a:t>
            </a:r>
          </a:p>
          <a:p>
            <a:pPr lvl="4"/>
            <a:r>
              <a:rPr lang="en-US" dirty="0" smtClean="0"/>
              <a:t>Fifth level – Myriad Pro, 18pt</a:t>
            </a:r>
            <a:endParaRPr lang="en-US" dirty="0"/>
          </a:p>
        </p:txBody>
      </p:sp>
    </p:spTree>
    <p:extLst>
      <p:ext uri="{BB962C8B-B14F-4D97-AF65-F5344CB8AC3E}">
        <p14:creationId xmlns:p14="http://schemas.microsoft.com/office/powerpoint/2010/main" val="79403377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180461-FD53-6A44-81CA-C6BFCD12476C}" type="datetimeFigureOut">
              <a:rPr lang="en-US" smtClean="0"/>
              <a:pPr/>
              <a:t>5/22/2018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FA2DC9-D307-514F-AEDF-C8DCBA56C8B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180461-FD53-6A44-81CA-C6BFCD12476C}" type="datetimeFigureOut">
              <a:rPr lang="en-US" smtClean="0"/>
              <a:pPr/>
              <a:t>5/22/2018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FA2DC9-D307-514F-AEDF-C8DCBA56C8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180461-FD53-6A44-81CA-C6BFCD12476C}" type="datetimeFigureOut">
              <a:rPr lang="en-US" smtClean="0"/>
              <a:pPr/>
              <a:t>5/22/2018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FA2DC9-D307-514F-AEDF-C8DCBA56C8B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180461-FD53-6A44-81CA-C6BFCD12476C}" type="datetimeFigureOut">
              <a:rPr lang="en-US" smtClean="0"/>
              <a:pPr/>
              <a:t>5/22/2018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FA2DC9-D307-514F-AEDF-C8DCBA56C8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180461-FD53-6A44-81CA-C6BFCD12476C}" type="datetimeFigureOut">
              <a:rPr lang="en-US" smtClean="0"/>
              <a:pPr/>
              <a:t>5/22/2018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FA2DC9-D307-514F-AEDF-C8DCBA56C8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180461-FD53-6A44-81CA-C6BFCD12476C}" type="datetimeFigureOut">
              <a:rPr lang="en-US" smtClean="0"/>
              <a:pPr/>
              <a:t>5/22/2018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FA2DC9-D307-514F-AEDF-C8DCBA56C8B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180461-FD53-6A44-81CA-C6BFCD12476C}" type="datetimeFigureOut">
              <a:rPr lang="en-US" smtClean="0"/>
              <a:pPr/>
              <a:t>5/22/2018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FA2DC9-D307-514F-AEDF-C8DCBA56C8B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180461-FD53-6A44-81CA-C6BFCD12476C}" type="datetimeFigureOut">
              <a:rPr lang="en-US" smtClean="0"/>
              <a:pPr/>
              <a:t>5/22/2018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FA2DC9-D307-514F-AEDF-C8DCBA56C8B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F631BC-EDF0-A44D-BCF2-BD69043CBA2B}" type="datetimeFigureOut">
              <a:rPr lang="en-US" smtClean="0">
                <a:solidFill>
                  <a:prstClr val="black">
                    <a:tint val="75000"/>
                  </a:prstClr>
                </a:solidFill>
              </a:rPr>
              <a:pPr/>
              <a:t>5/22/2018</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65DF01-CD46-9540-B6E5-31763FD85B5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8606520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hyperlink" Target="http://www.health.gov/PAguidelines"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lifestylemedicine.org/Membership-Application" TargetMode="External"/><Relationship Id="rId7" Type="http://schemas.openxmlformats.org/officeDocument/2006/relationships/hyperlink" Target="https://vimeo.com/143219257"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lifestylemedicine.org/INTEREST-GROUPS" TargetMode="External"/><Relationship Id="rId5" Type="http://schemas.openxmlformats.org/officeDocument/2006/relationships/hyperlink" Target="http://www.lifestylemedicine.org/Why-Join" TargetMode="External"/><Relationship Id="rId4" Type="http://schemas.openxmlformats.org/officeDocument/2006/relationships/hyperlink" Target="http://www.lifestylemedicine.org/Membership-Benefits"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lifestylemedicine.org/Annual-Awards#DonaldAndersonPeggAwardforYoungLifestyleMedicineInnovator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hyperlink" Target="http://lifestylemedicineconference.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ncbi.nlm.nih.gov/pubmed/10695849?dopt=AbstractPlus" TargetMode="External"/><Relationship Id="rId2" Type="http://schemas.openxmlformats.org/officeDocument/2006/relationships/hyperlink" Target="http://www.ncbi.nlm.nih.gov/pubmed/10728118?dopt=AbstractPlus"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www.cdc.gov/nccdphp/sgr/pdf/prerep.pdf" TargetMode="External"/><Relationship Id="rId4" Type="http://schemas.openxmlformats.org/officeDocument/2006/relationships/hyperlink" Target="http://www.health.gov/paguidelines"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www.ncbi.nlm.nih.gov/pubmed/11427759?dopt=AbstractPlus" TargetMode="External"/><Relationship Id="rId2" Type="http://schemas.openxmlformats.org/officeDocument/2006/relationships/hyperlink" Target="http://www.ncbi.nlm.nih.gov/pubmed/17671237?dopt=AbstractPlus"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ncbi.nlm.nih.gov/pubmed/14749199?dopt=AbstractPlu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instituteoflifestylemedicine.org/" TargetMode="External"/><Relationship Id="rId2" Type="http://schemas.openxmlformats.org/officeDocument/2006/relationships/hyperlink" Target="http://www.exerciseismedicine.org/"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acsm.org/"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choosemyplate.gov/physical-activity" TargetMode="External"/><Relationship Id="rId2" Type="http://schemas.openxmlformats.org/officeDocument/2006/relationships/hyperlink" Target="http://www.health.gov/paguidelines"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hyperlink" Target="http://www.nhlbi.nih.gov/health" TargetMode="External"/><Relationship Id="rId2" Type="http://schemas.openxmlformats.org/officeDocument/2006/relationships/hyperlink" Target="http://www.americanheart.org/"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cdc.gov/NCCDPHP/DNPA"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7351"/>
            <a:ext cx="7772400" cy="1565910"/>
          </a:xfrm>
        </p:spPr>
        <p:txBody>
          <a:bodyPr>
            <a:normAutofit/>
          </a:bodyPr>
          <a:lstStyle/>
          <a:p>
            <a:r>
              <a:rPr lang="en-US" dirty="0" smtClean="0">
                <a:solidFill>
                  <a:srgbClr val="B64340"/>
                </a:solidFill>
                <a:latin typeface="Trebuchet MS" panose="020B0603020202020204" pitchFamily="34" charset="0"/>
              </a:rPr>
              <a:t>Lifestyle Medicine: </a:t>
            </a:r>
            <a:r>
              <a:rPr lang="en-US" dirty="0" smtClean="0">
                <a:solidFill>
                  <a:srgbClr val="C0504D"/>
                </a:solidFill>
                <a:latin typeface="Trebuchet MS" panose="020B0603020202020204" pitchFamily="34" charset="0"/>
              </a:rPr>
              <a:t/>
            </a:r>
            <a:br>
              <a:rPr lang="en-US" dirty="0" smtClean="0">
                <a:solidFill>
                  <a:srgbClr val="C0504D"/>
                </a:solidFill>
                <a:latin typeface="Trebuchet MS" panose="020B0603020202020204" pitchFamily="34" charset="0"/>
              </a:rPr>
            </a:br>
            <a:r>
              <a:rPr lang="en-US" dirty="0" smtClean="0">
                <a:latin typeface="Trebuchet MS" panose="020B0603020202020204" pitchFamily="34" charset="0"/>
              </a:rPr>
              <a:t>Exercise</a:t>
            </a:r>
            <a:endParaRPr lang="en-US" dirty="0">
              <a:latin typeface="Trebuchet MS" panose="020B0603020202020204" pitchFamily="34" charset="0"/>
            </a:endParaRPr>
          </a:p>
        </p:txBody>
      </p:sp>
      <p:sp>
        <p:nvSpPr>
          <p:cNvPr id="3" name="Subtitle 2"/>
          <p:cNvSpPr>
            <a:spLocks noGrp="1"/>
          </p:cNvSpPr>
          <p:nvPr>
            <p:ph type="subTitle" idx="1"/>
          </p:nvPr>
        </p:nvSpPr>
        <p:spPr>
          <a:xfrm>
            <a:off x="1371600" y="3977640"/>
            <a:ext cx="6400800" cy="1661160"/>
          </a:xfrm>
        </p:spPr>
        <p:txBody>
          <a:bodyPr>
            <a:normAutofit/>
          </a:bodyPr>
          <a:lstStyle/>
          <a:p>
            <a:endParaRPr lang="en-US" dirty="0" smtClean="0"/>
          </a:p>
          <a:p>
            <a:pPr>
              <a:lnSpc>
                <a:spcPct val="150000"/>
              </a:lnSpc>
            </a:pPr>
            <a:r>
              <a:rPr lang="en-US" dirty="0" smtClean="0">
                <a:solidFill>
                  <a:srgbClr val="B64340"/>
                </a:solidFill>
              </a:rPr>
              <a:t>  Professionals </a:t>
            </a:r>
            <a:r>
              <a:rPr lang="en-US" dirty="0">
                <a:solidFill>
                  <a:srgbClr val="B64340"/>
                </a:solidFill>
              </a:rPr>
              <a:t>i</a:t>
            </a:r>
            <a:r>
              <a:rPr lang="en-US" dirty="0" smtClean="0">
                <a:solidFill>
                  <a:srgbClr val="B64340"/>
                </a:solidFill>
              </a:rPr>
              <a:t>n Training</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0716" y="3851910"/>
            <a:ext cx="3782568" cy="893064"/>
          </a:xfrm>
          <a:prstGeom prst="rect">
            <a:avLst/>
          </a:prstGeom>
        </p:spPr>
      </p:pic>
      <p:cxnSp>
        <p:nvCxnSpPr>
          <p:cNvPr id="6" name="Straight Connector 5"/>
          <p:cNvCxnSpPr/>
          <p:nvPr/>
        </p:nvCxnSpPr>
        <p:spPr>
          <a:xfrm>
            <a:off x="1085850" y="3577590"/>
            <a:ext cx="724662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58994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lgn="l" eaLnBrk="1" fontAlgn="auto" hangingPunct="1">
              <a:spcAft>
                <a:spcPts val="0"/>
              </a:spcAft>
              <a:defRPr/>
            </a:pPr>
            <a:r>
              <a:rPr lang="en-US" dirty="0" smtClean="0">
                <a:solidFill>
                  <a:srgbClr val="B64340"/>
                </a:solidFill>
                <a:ea typeface="ＭＳ Ｐゴシック" pitchFamily="-103" charset="-128"/>
                <a:cs typeface="ＭＳ Ｐゴシック" pitchFamily="-103" charset="-128"/>
              </a:rPr>
              <a:t>Physical Activity Readiness Questionnaire</a:t>
            </a:r>
          </a:p>
        </p:txBody>
      </p:sp>
      <p:pic>
        <p:nvPicPr>
          <p:cNvPr id="74754" name="Content Placeholder 3" descr="PAR-Q2.jpg"/>
          <p:cNvPicPr>
            <a:picLocks noGrp="1" noChangeAspect="1"/>
          </p:cNvPicPr>
          <p:nvPr>
            <p:ph idx="1"/>
          </p:nvPr>
        </p:nvPicPr>
        <p:blipFill>
          <a:blip r:embed="rId2">
            <a:extLst>
              <a:ext uri="{28A0092B-C50C-407E-A947-70E740481C1C}">
                <a14:useLocalDpi xmlns:a14="http://schemas.microsoft.com/office/drawing/2010/main" val="0"/>
              </a:ext>
            </a:extLst>
          </a:blip>
          <a:srcRect l="-67705" r="-67705"/>
          <a:stretch>
            <a:fillRect/>
          </a:stretch>
        </p:blipFill>
        <p:spPr/>
      </p:pic>
      <p:sp>
        <p:nvSpPr>
          <p:cNvPr id="74755" name="TextBox 5"/>
          <p:cNvSpPr txBox="1">
            <a:spLocks noChangeArrowheads="1"/>
          </p:cNvSpPr>
          <p:nvPr/>
        </p:nvSpPr>
        <p:spPr bwMode="auto">
          <a:xfrm>
            <a:off x="3505200" y="6488113"/>
            <a:ext cx="3581400" cy="369887"/>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spAutoFit/>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r>
              <a:rPr lang="en-US" sz="1800"/>
              <a:t>http://www2.furman.edu</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57244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Rot="1" noChangeArrowheads="1"/>
          </p:cNvSpPr>
          <p:nvPr>
            <p:ph type="title"/>
          </p:nvPr>
        </p:nvSpPr>
        <p:spPr/>
        <p:txBody>
          <a:bodyPr>
            <a:normAutofit/>
          </a:bodyPr>
          <a:lstStyle/>
          <a:p>
            <a:pPr algn="l" eaLnBrk="1" hangingPunct="1"/>
            <a:r>
              <a:rPr lang="en-US" dirty="0">
                <a:solidFill>
                  <a:srgbClr val="B64340"/>
                </a:solidFill>
                <a:latin typeface="Calibri" charset="0"/>
                <a:ea typeface="ＭＳ Ｐゴシック" charset="0"/>
                <a:cs typeface="ＭＳ Ｐゴシック" charset="0"/>
              </a:rPr>
              <a:t>Sedentary Lifestyle as Risk Factor</a:t>
            </a:r>
          </a:p>
        </p:txBody>
      </p:sp>
      <p:sp>
        <p:nvSpPr>
          <p:cNvPr id="76802" name="Rectangle 3"/>
          <p:cNvSpPr>
            <a:spLocks noGrp="1" noChangeArrowheads="1"/>
          </p:cNvSpPr>
          <p:nvPr>
            <p:ph sz="half" idx="1"/>
          </p:nvPr>
        </p:nvSpPr>
        <p:spPr/>
        <p:txBody>
          <a:bodyPr/>
          <a:lstStyle/>
          <a:p>
            <a:pPr marL="0" indent="0" eaLnBrk="1" hangingPunct="1">
              <a:buNone/>
            </a:pPr>
            <a:r>
              <a:rPr lang="en-US" sz="2400" dirty="0">
                <a:latin typeface="Calibri" charset="0"/>
                <a:ea typeface="ＭＳ Ｐゴシック" charset="0"/>
                <a:cs typeface="ＭＳ Ｐゴシック" charset="0"/>
              </a:rPr>
              <a:t>The American Heart Association (1992) recognized </a:t>
            </a:r>
            <a:r>
              <a:rPr lang="ja-JP" altLang="en-US" sz="2400" dirty="0">
                <a:latin typeface="Calibri" charset="0"/>
                <a:ea typeface="ＭＳ Ｐゴシック" charset="0"/>
                <a:cs typeface="ＭＳ Ｐゴシック" charset="0"/>
              </a:rPr>
              <a:t>“</a:t>
            </a:r>
            <a:r>
              <a:rPr lang="en-US" altLang="ja-JP" sz="2400" dirty="0">
                <a:latin typeface="Calibri" charset="0"/>
                <a:ea typeface="ＭＳ Ｐゴシック" charset="0"/>
                <a:cs typeface="ＭＳ Ｐゴシック" charset="0"/>
              </a:rPr>
              <a:t>sedentary lifestyle</a:t>
            </a:r>
            <a:r>
              <a:rPr lang="ja-JP" altLang="en-US" sz="2400" dirty="0">
                <a:latin typeface="Calibri" charset="0"/>
                <a:ea typeface="ＭＳ Ｐゴシック" charset="0"/>
                <a:cs typeface="ＭＳ Ｐゴシック" charset="0"/>
              </a:rPr>
              <a:t>”</a:t>
            </a:r>
            <a:r>
              <a:rPr lang="en-US" altLang="ja-JP" sz="2400" dirty="0">
                <a:latin typeface="Calibri" charset="0"/>
                <a:ea typeface="ＭＳ Ｐゴシック" charset="0"/>
                <a:cs typeface="ＭＳ Ｐゴシック" charset="0"/>
              </a:rPr>
              <a:t> as a primary controllable cardiac risk factor. The prevalence of sedentary lifestyle is at least twice that of smoking, hypertension and elevated total serum cholesterol</a:t>
            </a:r>
            <a:r>
              <a:rPr lang="en-US" altLang="ja-JP" dirty="0">
                <a:latin typeface="Calibri" charset="0"/>
                <a:ea typeface="ＭＳ Ｐゴシック" charset="0"/>
                <a:cs typeface="ＭＳ Ｐゴシック" charset="0"/>
              </a:rPr>
              <a:t>.</a:t>
            </a:r>
            <a:endParaRPr lang="en-US" dirty="0">
              <a:latin typeface="Calibri" charset="0"/>
              <a:ea typeface="ＭＳ Ｐゴシック" charset="0"/>
              <a:cs typeface="ＭＳ Ｐゴシック" charset="0"/>
            </a:endParaRPr>
          </a:p>
        </p:txBody>
      </p:sp>
      <p:pic>
        <p:nvPicPr>
          <p:cNvPr id="6" name="Picture 5"/>
          <p:cNvPicPr>
            <a:picLocks noChangeAspect="1"/>
          </p:cNvPicPr>
          <p:nvPr/>
        </p:nvPicPr>
        <p:blipFill>
          <a:blip r:embed="rId3"/>
          <a:stretch>
            <a:fillRect/>
          </a:stretch>
        </p:blipFill>
        <p:spPr>
          <a:xfrm>
            <a:off x="5042631" y="1536963"/>
            <a:ext cx="2921918" cy="4415997"/>
          </a:xfrm>
          <a:prstGeom prst="rect">
            <a:avLst/>
          </a:prstGeom>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9673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Rot="1" noChangeArrowheads="1"/>
          </p:cNvSpPr>
          <p:nvPr>
            <p:ph type="title"/>
          </p:nvPr>
        </p:nvSpPr>
        <p:spPr/>
        <p:txBody>
          <a:bodyPr/>
          <a:lstStyle/>
          <a:p>
            <a:pPr algn="l" eaLnBrk="1" hangingPunct="1"/>
            <a:r>
              <a:rPr lang="en-US" dirty="0">
                <a:solidFill>
                  <a:srgbClr val="B64340"/>
                </a:solidFill>
                <a:latin typeface="Calibri" charset="0"/>
                <a:ea typeface="ＭＳ Ｐゴシック" charset="0"/>
                <a:cs typeface="ＭＳ Ｐゴシック" charset="0"/>
              </a:rPr>
              <a:t>Risks of Sedentary Behavior</a:t>
            </a:r>
          </a:p>
        </p:txBody>
      </p:sp>
      <p:sp>
        <p:nvSpPr>
          <p:cNvPr id="172035" name="Rectangle 3"/>
          <p:cNvSpPr>
            <a:spLocks noGrp="1" noChangeArrowheads="1"/>
          </p:cNvSpPr>
          <p:nvPr>
            <p:ph idx="1"/>
          </p:nvPr>
        </p:nvSpPr>
        <p:spPr/>
        <p:txBody>
          <a:bodyPr>
            <a:normAutofit/>
          </a:bodyPr>
          <a:lstStyle/>
          <a:p>
            <a:pPr marL="0" indent="0" eaLnBrk="1" hangingPunct="1">
              <a:lnSpc>
                <a:spcPct val="80000"/>
              </a:lnSpc>
              <a:buNone/>
            </a:pPr>
            <a:r>
              <a:rPr lang="en-US" sz="2800" dirty="0" smtClean="0">
                <a:latin typeface="Calibri" charset="0"/>
                <a:ea typeface="ＭＳ Ｐゴシック" charset="0"/>
                <a:cs typeface="ＭＳ Ｐゴシック" charset="0"/>
              </a:rPr>
              <a:t>- Reduced functional capacity         </a:t>
            </a:r>
          </a:p>
          <a:p>
            <a:pPr marL="0" indent="0" eaLnBrk="1" hangingPunct="1">
              <a:lnSpc>
                <a:spcPct val="80000"/>
              </a:lnSpc>
              <a:buNone/>
            </a:pPr>
            <a:r>
              <a:rPr lang="en-US" sz="2800" dirty="0" smtClean="0">
                <a:latin typeface="Calibri" charset="0"/>
                <a:ea typeface="ＭＳ Ｐゴシック" charset="0"/>
                <a:cs typeface="ＭＳ Ｐゴシック" charset="0"/>
              </a:rPr>
              <a:t>- Osteoporosis</a:t>
            </a:r>
          </a:p>
          <a:p>
            <a:pPr marL="0" indent="0" eaLnBrk="1" hangingPunct="1">
              <a:lnSpc>
                <a:spcPct val="80000"/>
              </a:lnSpc>
              <a:buNone/>
            </a:pPr>
            <a:r>
              <a:rPr lang="en-US" sz="2800" dirty="0" smtClean="0">
                <a:latin typeface="Calibri" charset="0"/>
                <a:ea typeface="ＭＳ Ｐゴシック" charset="0"/>
                <a:cs typeface="ＭＳ Ｐゴシック" charset="0"/>
              </a:rPr>
              <a:t>- Obesity</a:t>
            </a:r>
          </a:p>
          <a:p>
            <a:pPr marL="0" indent="0" eaLnBrk="1" hangingPunct="1">
              <a:lnSpc>
                <a:spcPct val="80000"/>
              </a:lnSpc>
              <a:buNone/>
            </a:pPr>
            <a:r>
              <a:rPr lang="en-US" sz="2800" dirty="0" smtClean="0">
                <a:latin typeface="Calibri" charset="0"/>
                <a:ea typeface="ＭＳ Ｐゴシック" charset="0"/>
                <a:cs typeface="ＭＳ Ｐゴシック" charset="0"/>
              </a:rPr>
              <a:t>- Anxiety and depression 	</a:t>
            </a:r>
          </a:p>
          <a:p>
            <a:pPr marL="0" indent="0" eaLnBrk="1" hangingPunct="1">
              <a:lnSpc>
                <a:spcPct val="80000"/>
              </a:lnSpc>
              <a:buNone/>
            </a:pPr>
            <a:r>
              <a:rPr lang="en-US" sz="2800" dirty="0" smtClean="0">
                <a:latin typeface="Calibri" charset="0"/>
                <a:ea typeface="ＭＳ Ｐゴシック" charset="0"/>
                <a:cs typeface="ＭＳ Ｐゴシック" charset="0"/>
              </a:rPr>
              <a:t>- Hypertension</a:t>
            </a:r>
          </a:p>
          <a:p>
            <a:pPr marL="0" indent="0" eaLnBrk="1" hangingPunct="1">
              <a:lnSpc>
                <a:spcPct val="80000"/>
              </a:lnSpc>
              <a:buNone/>
            </a:pPr>
            <a:r>
              <a:rPr lang="en-US" sz="2800" dirty="0" smtClean="0">
                <a:latin typeface="Calibri" charset="0"/>
                <a:ea typeface="ＭＳ Ｐゴシック" charset="0"/>
                <a:cs typeface="ＭＳ Ｐゴシック" charset="0"/>
              </a:rPr>
              <a:t>- Cardiovascular disease 	</a:t>
            </a:r>
          </a:p>
          <a:p>
            <a:pPr marL="0" indent="0" eaLnBrk="1" hangingPunct="1">
              <a:lnSpc>
                <a:spcPct val="80000"/>
              </a:lnSpc>
              <a:buNone/>
            </a:pPr>
            <a:r>
              <a:rPr lang="en-US" sz="2800" dirty="0" smtClean="0">
                <a:latin typeface="Calibri" charset="0"/>
                <a:ea typeface="ＭＳ Ｐゴシック" charset="0"/>
                <a:cs typeface="ＭＳ Ｐゴシック" charset="0"/>
              </a:rPr>
              <a:t>- Colon cancer</a:t>
            </a:r>
          </a:p>
          <a:p>
            <a:pPr marL="0" indent="0" eaLnBrk="1" hangingPunct="1">
              <a:lnSpc>
                <a:spcPct val="80000"/>
              </a:lnSpc>
              <a:buFontTx/>
              <a:buChar char="-"/>
            </a:pPr>
            <a:r>
              <a:rPr lang="en-US" sz="2800" dirty="0" err="1" smtClean="0">
                <a:latin typeface="Calibri" charset="0"/>
                <a:ea typeface="ＭＳ Ｐゴシック" charset="0"/>
                <a:cs typeface="ＭＳ Ｐゴシック" charset="0"/>
              </a:rPr>
              <a:t>Thromboembolic</a:t>
            </a:r>
            <a:r>
              <a:rPr lang="en-US" sz="2800" dirty="0" smtClean="0">
                <a:latin typeface="Calibri" charset="0"/>
                <a:ea typeface="ＭＳ Ｐゴシック" charset="0"/>
                <a:cs typeface="ＭＳ Ｐゴシック" charset="0"/>
              </a:rPr>
              <a:t> stroke</a:t>
            </a:r>
          </a:p>
          <a:p>
            <a:pPr marL="0" indent="0" eaLnBrk="1" hangingPunct="1">
              <a:lnSpc>
                <a:spcPct val="80000"/>
              </a:lnSpc>
              <a:buFontTx/>
              <a:buChar char="-"/>
            </a:pPr>
            <a:r>
              <a:rPr lang="en-US" sz="2800" dirty="0" smtClean="0">
                <a:latin typeface="Calibri" charset="0"/>
                <a:ea typeface="ＭＳ Ｐゴシック" charset="0"/>
                <a:cs typeface="ＭＳ Ｐゴシック" charset="0"/>
              </a:rPr>
              <a:t> Breast cancer</a:t>
            </a:r>
          </a:p>
          <a:p>
            <a:pPr marL="0" indent="0" eaLnBrk="1" hangingPunct="1">
              <a:lnSpc>
                <a:spcPct val="80000"/>
              </a:lnSpc>
              <a:buFontTx/>
              <a:buChar char="-"/>
            </a:pPr>
            <a:r>
              <a:rPr lang="en-US" sz="2800" dirty="0" smtClean="0">
                <a:latin typeface="Calibri" charset="0"/>
                <a:ea typeface="ＭＳ Ｐゴシック" charset="0"/>
                <a:cs typeface="ＭＳ Ｐゴシック" charset="0"/>
              </a:rPr>
              <a:t> Type 2 Diabetes</a:t>
            </a:r>
          </a:p>
          <a:p>
            <a:pPr eaLnBrk="1" hangingPunct="1">
              <a:lnSpc>
                <a:spcPct val="80000"/>
              </a:lnSpc>
              <a:buFontTx/>
              <a:buChar char="-"/>
            </a:pPr>
            <a:endParaRPr lang="en-US" sz="1400" dirty="0">
              <a:latin typeface="Calibri" charset="0"/>
              <a:ea typeface="ＭＳ Ｐゴシック" charset="0"/>
              <a:cs typeface="ＭＳ Ｐゴシック" charset="0"/>
            </a:endParaRPr>
          </a:p>
        </p:txBody>
      </p:sp>
      <p:sp>
        <p:nvSpPr>
          <p:cNvPr id="2" name="TextBox 1"/>
          <p:cNvSpPr txBox="1"/>
          <p:nvPr/>
        </p:nvSpPr>
        <p:spPr>
          <a:xfrm>
            <a:off x="0" y="6235950"/>
            <a:ext cx="6514304" cy="689420"/>
          </a:xfrm>
          <a:prstGeom prst="rect">
            <a:avLst/>
          </a:prstGeom>
          <a:noFill/>
        </p:spPr>
        <p:txBody>
          <a:bodyPr wrap="square" rtlCol="0">
            <a:spAutoFit/>
          </a:bodyPr>
          <a:lstStyle/>
          <a:p>
            <a:pPr>
              <a:lnSpc>
                <a:spcPct val="80000"/>
              </a:lnSpc>
            </a:pPr>
            <a:endParaRPr lang="en-US" sz="1200" dirty="0" smtClean="0">
              <a:latin typeface="Calibri" charset="0"/>
              <a:ea typeface="ＭＳ Ｐゴシック" charset="0"/>
              <a:cs typeface="ＭＳ Ｐゴシック" charset="0"/>
            </a:endParaRPr>
          </a:p>
          <a:p>
            <a:pPr>
              <a:lnSpc>
                <a:spcPct val="80000"/>
              </a:lnSpc>
            </a:pPr>
            <a:r>
              <a:rPr lang="en-US" sz="1400" dirty="0" smtClean="0">
                <a:latin typeface="Calibri" charset="0"/>
                <a:ea typeface="ＭＳ Ｐゴシック" charset="0"/>
                <a:cs typeface="ＭＳ Ｐゴシック" charset="0"/>
              </a:rPr>
              <a:t>KESANIEMI et al. Med. Sci. Sport </a:t>
            </a:r>
            <a:r>
              <a:rPr lang="en-US" sz="1400" dirty="0" err="1" smtClean="0">
                <a:latin typeface="Calibri" charset="0"/>
                <a:ea typeface="ＭＳ Ｐゴシック" charset="0"/>
                <a:cs typeface="ＭＳ Ｐゴシック" charset="0"/>
              </a:rPr>
              <a:t>Exerc</a:t>
            </a:r>
            <a:r>
              <a:rPr lang="en-US" sz="1400" dirty="0" smtClean="0">
                <a:latin typeface="Calibri" charset="0"/>
                <a:ea typeface="ＭＳ Ｐゴシック" charset="0"/>
                <a:cs typeface="ＭＳ Ｐゴシック" charset="0"/>
              </a:rPr>
              <a:t>. 33(6 </a:t>
            </a:r>
            <a:r>
              <a:rPr lang="en-US" sz="1400" dirty="0" err="1" smtClean="0">
                <a:latin typeface="Calibri" charset="0"/>
                <a:ea typeface="ＭＳ Ｐゴシック" charset="0"/>
                <a:cs typeface="ＭＳ Ｐゴシック" charset="0"/>
              </a:rPr>
              <a:t>Suppl</a:t>
            </a:r>
            <a:r>
              <a:rPr lang="en-US" sz="1400" dirty="0" smtClean="0">
                <a:latin typeface="Calibri" charset="0"/>
                <a:ea typeface="ＭＳ Ｐゴシック" charset="0"/>
                <a:cs typeface="ＭＳ Ｐゴシック" charset="0"/>
              </a:rPr>
              <a:t>):S531–S538, 2001</a:t>
            </a:r>
          </a:p>
          <a:p>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66170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172035">
                                            <p:txEl>
                                              <p:pRg st="0" end="0"/>
                                            </p:txEl>
                                          </p:spTgt>
                                        </p:tgtEl>
                                        <p:attrNameLst>
                                          <p:attrName>style.visibility</p:attrName>
                                        </p:attrNameLst>
                                      </p:cBhvr>
                                      <p:to>
                                        <p:strVal val="visible"/>
                                      </p:to>
                                    </p:set>
                                    <p:anim calcmode="lin" valueType="num">
                                      <p:cBhvr additive="base">
                                        <p:cTn id="7" dur="500" fill="hold"/>
                                        <p:tgtEl>
                                          <p:spTgt spid="1720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20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172035">
                                            <p:txEl>
                                              <p:pRg st="1" end="1"/>
                                            </p:txEl>
                                          </p:spTgt>
                                        </p:tgtEl>
                                        <p:attrNameLst>
                                          <p:attrName>style.visibility</p:attrName>
                                        </p:attrNameLst>
                                      </p:cBhvr>
                                      <p:to>
                                        <p:strVal val="visible"/>
                                      </p:to>
                                    </p:set>
                                    <p:anim calcmode="lin" valueType="num">
                                      <p:cBhvr additive="base">
                                        <p:cTn id="13" dur="500" fill="hold"/>
                                        <p:tgtEl>
                                          <p:spTgt spid="1720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20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172035">
                                            <p:txEl>
                                              <p:pRg st="2" end="2"/>
                                            </p:txEl>
                                          </p:spTgt>
                                        </p:tgtEl>
                                        <p:attrNameLst>
                                          <p:attrName>style.visibility</p:attrName>
                                        </p:attrNameLst>
                                      </p:cBhvr>
                                      <p:to>
                                        <p:strVal val="visible"/>
                                      </p:to>
                                    </p:set>
                                    <p:anim calcmode="lin" valueType="num">
                                      <p:cBhvr additive="base">
                                        <p:cTn id="19" dur="500" fill="hold"/>
                                        <p:tgtEl>
                                          <p:spTgt spid="1720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203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accel="50000" decel="50000" fill="hold" grpId="0" nodeType="clickEffect">
                                  <p:stCondLst>
                                    <p:cond delay="0"/>
                                  </p:stCondLst>
                                  <p:childTnLst>
                                    <p:set>
                                      <p:cBhvr>
                                        <p:cTn id="24" dur="1" fill="hold">
                                          <p:stCondLst>
                                            <p:cond delay="0"/>
                                          </p:stCondLst>
                                        </p:cTn>
                                        <p:tgtEl>
                                          <p:spTgt spid="172035">
                                            <p:txEl>
                                              <p:pRg st="3" end="3"/>
                                            </p:txEl>
                                          </p:spTgt>
                                        </p:tgtEl>
                                        <p:attrNameLst>
                                          <p:attrName>style.visibility</p:attrName>
                                        </p:attrNameLst>
                                      </p:cBhvr>
                                      <p:to>
                                        <p:strVal val="visible"/>
                                      </p:to>
                                    </p:set>
                                    <p:anim calcmode="lin" valueType="num">
                                      <p:cBhvr additive="base">
                                        <p:cTn id="25" dur="500" fill="hold"/>
                                        <p:tgtEl>
                                          <p:spTgt spid="1720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203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accel="50000" decel="50000" fill="hold" grpId="0" nodeType="clickEffect">
                                  <p:stCondLst>
                                    <p:cond delay="0"/>
                                  </p:stCondLst>
                                  <p:childTnLst>
                                    <p:set>
                                      <p:cBhvr>
                                        <p:cTn id="30" dur="1" fill="hold">
                                          <p:stCondLst>
                                            <p:cond delay="0"/>
                                          </p:stCondLst>
                                        </p:cTn>
                                        <p:tgtEl>
                                          <p:spTgt spid="172035">
                                            <p:txEl>
                                              <p:pRg st="4" end="4"/>
                                            </p:txEl>
                                          </p:spTgt>
                                        </p:tgtEl>
                                        <p:attrNameLst>
                                          <p:attrName>style.visibility</p:attrName>
                                        </p:attrNameLst>
                                      </p:cBhvr>
                                      <p:to>
                                        <p:strVal val="visible"/>
                                      </p:to>
                                    </p:set>
                                    <p:anim calcmode="lin" valueType="num">
                                      <p:cBhvr additive="base">
                                        <p:cTn id="31" dur="500" fill="hold"/>
                                        <p:tgtEl>
                                          <p:spTgt spid="17203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203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accel="50000" decel="50000" fill="hold" grpId="0" nodeType="clickEffect">
                                  <p:stCondLst>
                                    <p:cond delay="0"/>
                                  </p:stCondLst>
                                  <p:childTnLst>
                                    <p:set>
                                      <p:cBhvr>
                                        <p:cTn id="36" dur="1" fill="hold">
                                          <p:stCondLst>
                                            <p:cond delay="0"/>
                                          </p:stCondLst>
                                        </p:cTn>
                                        <p:tgtEl>
                                          <p:spTgt spid="172035">
                                            <p:txEl>
                                              <p:pRg st="5" end="5"/>
                                            </p:txEl>
                                          </p:spTgt>
                                        </p:tgtEl>
                                        <p:attrNameLst>
                                          <p:attrName>style.visibility</p:attrName>
                                        </p:attrNameLst>
                                      </p:cBhvr>
                                      <p:to>
                                        <p:strVal val="visible"/>
                                      </p:to>
                                    </p:set>
                                    <p:anim calcmode="lin" valueType="num">
                                      <p:cBhvr additive="base">
                                        <p:cTn id="37" dur="500" fill="hold"/>
                                        <p:tgtEl>
                                          <p:spTgt spid="17203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203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accel="50000" decel="50000" fill="hold" grpId="0" nodeType="clickEffect">
                                  <p:stCondLst>
                                    <p:cond delay="0"/>
                                  </p:stCondLst>
                                  <p:childTnLst>
                                    <p:set>
                                      <p:cBhvr>
                                        <p:cTn id="42" dur="1" fill="hold">
                                          <p:stCondLst>
                                            <p:cond delay="0"/>
                                          </p:stCondLst>
                                        </p:cTn>
                                        <p:tgtEl>
                                          <p:spTgt spid="172035">
                                            <p:txEl>
                                              <p:pRg st="6" end="6"/>
                                            </p:txEl>
                                          </p:spTgt>
                                        </p:tgtEl>
                                        <p:attrNameLst>
                                          <p:attrName>style.visibility</p:attrName>
                                        </p:attrNameLst>
                                      </p:cBhvr>
                                      <p:to>
                                        <p:strVal val="visible"/>
                                      </p:to>
                                    </p:set>
                                    <p:anim calcmode="lin" valueType="num">
                                      <p:cBhvr additive="base">
                                        <p:cTn id="43" dur="500" fill="hold"/>
                                        <p:tgtEl>
                                          <p:spTgt spid="17203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7203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accel="50000" decel="50000" fill="hold" grpId="0" nodeType="clickEffect">
                                  <p:stCondLst>
                                    <p:cond delay="0"/>
                                  </p:stCondLst>
                                  <p:childTnLst>
                                    <p:set>
                                      <p:cBhvr>
                                        <p:cTn id="48" dur="1" fill="hold">
                                          <p:stCondLst>
                                            <p:cond delay="0"/>
                                          </p:stCondLst>
                                        </p:cTn>
                                        <p:tgtEl>
                                          <p:spTgt spid="172035">
                                            <p:txEl>
                                              <p:pRg st="7" end="7"/>
                                            </p:txEl>
                                          </p:spTgt>
                                        </p:tgtEl>
                                        <p:attrNameLst>
                                          <p:attrName>style.visibility</p:attrName>
                                        </p:attrNameLst>
                                      </p:cBhvr>
                                      <p:to>
                                        <p:strVal val="visible"/>
                                      </p:to>
                                    </p:set>
                                    <p:anim calcmode="lin" valueType="num">
                                      <p:cBhvr additive="base">
                                        <p:cTn id="49" dur="500" fill="hold"/>
                                        <p:tgtEl>
                                          <p:spTgt spid="17203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7203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accel="50000" decel="50000" fill="hold" grpId="0" nodeType="clickEffect">
                                  <p:stCondLst>
                                    <p:cond delay="0"/>
                                  </p:stCondLst>
                                  <p:childTnLst>
                                    <p:set>
                                      <p:cBhvr>
                                        <p:cTn id="54" dur="1" fill="hold">
                                          <p:stCondLst>
                                            <p:cond delay="0"/>
                                          </p:stCondLst>
                                        </p:cTn>
                                        <p:tgtEl>
                                          <p:spTgt spid="172035">
                                            <p:txEl>
                                              <p:pRg st="8" end="8"/>
                                            </p:txEl>
                                          </p:spTgt>
                                        </p:tgtEl>
                                        <p:attrNameLst>
                                          <p:attrName>style.visibility</p:attrName>
                                        </p:attrNameLst>
                                      </p:cBhvr>
                                      <p:to>
                                        <p:strVal val="visible"/>
                                      </p:to>
                                    </p:set>
                                    <p:anim calcmode="lin" valueType="num">
                                      <p:cBhvr additive="base">
                                        <p:cTn id="55" dur="500" fill="hold"/>
                                        <p:tgtEl>
                                          <p:spTgt spid="17203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7203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accel="50000" decel="50000" fill="hold" grpId="0" nodeType="clickEffect">
                                  <p:stCondLst>
                                    <p:cond delay="0"/>
                                  </p:stCondLst>
                                  <p:childTnLst>
                                    <p:set>
                                      <p:cBhvr>
                                        <p:cTn id="60" dur="1" fill="hold">
                                          <p:stCondLst>
                                            <p:cond delay="0"/>
                                          </p:stCondLst>
                                        </p:cTn>
                                        <p:tgtEl>
                                          <p:spTgt spid="172035">
                                            <p:txEl>
                                              <p:pRg st="9" end="9"/>
                                            </p:txEl>
                                          </p:spTgt>
                                        </p:tgtEl>
                                        <p:attrNameLst>
                                          <p:attrName>style.visibility</p:attrName>
                                        </p:attrNameLst>
                                      </p:cBhvr>
                                      <p:to>
                                        <p:strVal val="visible"/>
                                      </p:to>
                                    </p:set>
                                    <p:anim calcmode="lin" valueType="num">
                                      <p:cBhvr additive="base">
                                        <p:cTn id="61" dur="500" fill="hold"/>
                                        <p:tgtEl>
                                          <p:spTgt spid="17203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7203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p:txBody>
          <a:bodyPr/>
          <a:lstStyle/>
          <a:p>
            <a:pPr algn="l" eaLnBrk="1" hangingPunct="1"/>
            <a:r>
              <a:rPr lang="en-US" dirty="0">
                <a:solidFill>
                  <a:srgbClr val="B64340"/>
                </a:solidFill>
                <a:latin typeface="Calibri" charset="0"/>
                <a:ea typeface="ＭＳ Ｐゴシック" charset="0"/>
                <a:cs typeface="ＭＳ Ｐゴシック" charset="0"/>
              </a:rPr>
              <a:t>Is sitting the new…..</a:t>
            </a:r>
          </a:p>
        </p:txBody>
      </p:sp>
      <p:pic>
        <p:nvPicPr>
          <p:cNvPr id="11" name="Content Placeholder 10"/>
          <p:cNvPicPr>
            <a:picLocks noGrp="1" noChangeAspect="1"/>
          </p:cNvPicPr>
          <p:nvPr>
            <p:ph sz="half" idx="1"/>
          </p:nvPr>
        </p:nvPicPr>
        <p:blipFill>
          <a:blip r:embed="rId2"/>
          <a:srcRect t="-11370" b="-11370"/>
          <a:stretch>
            <a:fillRect/>
          </a:stretch>
        </p:blipFill>
        <p:spPr/>
      </p:pic>
      <p:sp>
        <p:nvSpPr>
          <p:cNvPr id="5" name="Content Placeholder 4"/>
          <p:cNvSpPr>
            <a:spLocks noGrp="1"/>
          </p:cNvSpPr>
          <p:nvPr>
            <p:ph sz="half" idx="2"/>
          </p:nvPr>
        </p:nvSpPr>
        <p:spPr/>
        <p:txBody>
          <a:bodyPr/>
          <a:lstStyle/>
          <a:p>
            <a:pPr eaLnBrk="1" hangingPunct="1">
              <a:buFont typeface="Wingdings" charset="0"/>
              <a:buChar char="n"/>
            </a:pPr>
            <a:r>
              <a:rPr lang="en-US" sz="2400">
                <a:latin typeface="Calibri" charset="0"/>
                <a:ea typeface="ＭＳ Ｐゴシック" charset="0"/>
                <a:cs typeface="ＭＳ Ｐゴシック" charset="0"/>
              </a:rPr>
              <a:t>Harvard Business Review Blog by Nilofer Merchant 1/14/13</a:t>
            </a:r>
          </a:p>
          <a:p>
            <a:pPr eaLnBrk="1" hangingPunct="1">
              <a:buFont typeface="Wingdings" charset="0"/>
              <a:buChar char="n"/>
            </a:pPr>
            <a:r>
              <a:rPr lang="ja-JP" altLang="en-US" sz="2400">
                <a:latin typeface="Calibri" charset="0"/>
                <a:ea typeface="ＭＳ Ｐゴシック" charset="0"/>
                <a:cs typeface="ＭＳ Ｐゴシック" charset="0"/>
              </a:rPr>
              <a:t>“</a:t>
            </a:r>
            <a:r>
              <a:rPr lang="en-US" altLang="ja-JP" sz="2400">
                <a:latin typeface="Calibri" charset="0"/>
                <a:ea typeface="ＭＳ Ｐゴシック" charset="0"/>
                <a:cs typeface="ＭＳ Ｐゴシック" charset="0"/>
              </a:rPr>
              <a:t>Excessive sitting is a lethal activity.</a:t>
            </a:r>
            <a:r>
              <a:rPr lang="ja-JP" altLang="en-US" sz="2400">
                <a:latin typeface="Calibri" charset="0"/>
                <a:ea typeface="ＭＳ Ｐゴシック" charset="0"/>
                <a:cs typeface="ＭＳ Ｐゴシック" charset="0"/>
              </a:rPr>
              <a:t>”</a:t>
            </a:r>
            <a:endParaRPr lang="en-US" altLang="ja-JP" sz="2400">
              <a:latin typeface="Calibri" charset="0"/>
              <a:ea typeface="ＭＳ Ｐゴシック" charset="0"/>
              <a:cs typeface="ＭＳ Ｐゴシック" charset="0"/>
            </a:endParaRPr>
          </a:p>
          <a:p>
            <a:pPr eaLnBrk="1" hangingPunct="1">
              <a:buFont typeface="Wingdings" charset="0"/>
              <a:buChar char="n"/>
            </a:pPr>
            <a:r>
              <a:rPr lang="en-US" sz="2400">
                <a:latin typeface="Calibri" charset="0"/>
                <a:ea typeface="ＭＳ Ｐゴシック" charset="0"/>
                <a:cs typeface="ＭＳ Ｐゴシック" charset="0"/>
              </a:rPr>
              <a:t>Circulation article</a:t>
            </a:r>
          </a:p>
          <a:p>
            <a:pPr lvl="1" eaLnBrk="1" hangingPunct="1">
              <a:buFont typeface="Wingdings" charset="0"/>
              <a:buChar char="n"/>
            </a:pPr>
            <a:r>
              <a:rPr lang="en-US" sz="2000">
                <a:latin typeface="Calibri" charset="0"/>
                <a:ea typeface="ＭＳ Ｐゴシック" charset="0"/>
              </a:rPr>
              <a:t>8,800 Australians</a:t>
            </a:r>
          </a:p>
          <a:p>
            <a:pPr lvl="1" eaLnBrk="1" hangingPunct="1">
              <a:buFont typeface="Wingdings" charset="0"/>
              <a:buChar char="n"/>
            </a:pPr>
            <a:r>
              <a:rPr lang="en-US" sz="2000">
                <a:latin typeface="Calibri" charset="0"/>
                <a:ea typeface="ＭＳ Ｐゴシック" charset="0"/>
              </a:rPr>
              <a:t>Each additional hour of television watched per day translated to an 11% increase in all cause mortality.</a:t>
            </a:r>
          </a:p>
        </p:txBody>
      </p:sp>
      <p:sp>
        <p:nvSpPr>
          <p:cNvPr id="79877" name="TextBox 5"/>
          <p:cNvSpPr txBox="1">
            <a:spLocks noChangeArrowheads="1"/>
          </p:cNvSpPr>
          <p:nvPr/>
        </p:nvSpPr>
        <p:spPr bwMode="auto">
          <a:xfrm>
            <a:off x="5594146" y="5726113"/>
            <a:ext cx="2310874" cy="307777"/>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r>
              <a:rPr lang="en-US" sz="1400" dirty="0"/>
              <a:t>Circulation.2010; 121: 384-391</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36189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Rot="1" noChangeArrowheads="1"/>
          </p:cNvSpPr>
          <p:nvPr>
            <p:ph type="title"/>
          </p:nvPr>
        </p:nvSpPr>
        <p:spPr/>
        <p:txBody>
          <a:bodyPr rtlCol="0">
            <a:noAutofit/>
          </a:bodyPr>
          <a:lstStyle/>
          <a:p>
            <a:pPr algn="l" eaLnBrk="1" fontAlgn="auto" hangingPunct="1">
              <a:spcAft>
                <a:spcPts val="0"/>
              </a:spcAft>
              <a:defRPr/>
            </a:pPr>
            <a:r>
              <a:rPr lang="en-US" sz="4000" dirty="0">
                <a:solidFill>
                  <a:srgbClr val="B64340"/>
                </a:solidFill>
                <a:latin typeface="Arial" pitchFamily="-103" charset="0"/>
                <a:ea typeface="ＭＳ Ｐゴシック" pitchFamily="-103" charset="-128"/>
                <a:cs typeface="ＭＳ Ｐゴシック" pitchFamily="-103" charset="-128"/>
              </a:rPr>
              <a:t>USHHS Physical Activity Guidelines for Americans: Adults</a:t>
            </a:r>
          </a:p>
        </p:txBody>
      </p:sp>
      <p:sp>
        <p:nvSpPr>
          <p:cNvPr id="83970" name="Rectangle 3"/>
          <p:cNvSpPr>
            <a:spLocks noGrp="1" noChangeArrowheads="1"/>
          </p:cNvSpPr>
          <p:nvPr>
            <p:ph type="body" sz="half" idx="1"/>
          </p:nvPr>
        </p:nvSpPr>
        <p:spPr/>
        <p:txBody>
          <a:bodyPr>
            <a:normAutofit fontScale="92500" lnSpcReduction="10000"/>
          </a:bodyPr>
          <a:lstStyle/>
          <a:p>
            <a:pPr eaLnBrk="1" hangingPunct="1">
              <a:buFont typeface="Wingdings" charset="0"/>
              <a:buChar char="n"/>
            </a:pPr>
            <a:endParaRPr lang="en-US" sz="2400" b="1" dirty="0">
              <a:latin typeface="Calibri" charset="0"/>
              <a:ea typeface="ＭＳ Ｐゴシック" charset="0"/>
              <a:cs typeface="ＭＳ Ｐゴシック" charset="0"/>
            </a:endParaRPr>
          </a:p>
          <a:p>
            <a:pPr marL="0" indent="0" eaLnBrk="1" hangingPunct="1">
              <a:buNone/>
            </a:pPr>
            <a:r>
              <a:rPr lang="en-US" sz="2400" b="1" dirty="0" smtClean="0">
                <a:latin typeface="Arial" charset="0"/>
                <a:ea typeface="ＭＳ Ｐゴシック" charset="0"/>
                <a:cs typeface="ＭＳ Ｐゴシック" charset="0"/>
              </a:rPr>
              <a:t>150</a:t>
            </a:r>
            <a:r>
              <a:rPr lang="en-US" sz="2400" dirty="0" smtClean="0">
                <a:latin typeface="Arial" charset="0"/>
                <a:ea typeface="ＭＳ Ｐゴシック" charset="0"/>
                <a:cs typeface="ＭＳ Ｐゴシック" charset="0"/>
              </a:rPr>
              <a:t> </a:t>
            </a:r>
            <a:r>
              <a:rPr lang="en-US" sz="2400" dirty="0">
                <a:latin typeface="Arial" charset="0"/>
                <a:ea typeface="ＭＳ Ｐゴシック" charset="0"/>
                <a:cs typeface="ＭＳ Ｐゴシック" charset="0"/>
              </a:rPr>
              <a:t>minutes of moderate intensity physical activity per week </a:t>
            </a:r>
          </a:p>
          <a:p>
            <a:pPr eaLnBrk="1" hangingPunct="1">
              <a:buFont typeface="Wingdings" charset="0"/>
              <a:buNone/>
            </a:pPr>
            <a:r>
              <a:rPr lang="en-US" sz="2400" dirty="0">
                <a:latin typeface="Arial" charset="0"/>
                <a:ea typeface="ＭＳ Ｐゴシック" charset="0"/>
                <a:cs typeface="ＭＳ Ｐゴシック" charset="0"/>
              </a:rPr>
              <a:t>			or</a:t>
            </a:r>
          </a:p>
          <a:p>
            <a:pPr eaLnBrk="1" hangingPunct="1">
              <a:buFont typeface="Wingdings" charset="0"/>
              <a:buChar char="n"/>
            </a:pPr>
            <a:endParaRPr lang="en-US" sz="2400" b="1" dirty="0">
              <a:latin typeface="Arial" charset="0"/>
              <a:ea typeface="ＭＳ Ｐゴシック" charset="0"/>
              <a:cs typeface="ＭＳ Ｐゴシック" charset="0"/>
            </a:endParaRPr>
          </a:p>
          <a:p>
            <a:pPr marL="0" indent="0" eaLnBrk="1" hangingPunct="1">
              <a:buNone/>
            </a:pPr>
            <a:r>
              <a:rPr lang="en-US" sz="2400" b="1" dirty="0">
                <a:latin typeface="Arial" charset="0"/>
                <a:ea typeface="ＭＳ Ｐゴシック" charset="0"/>
                <a:cs typeface="ＭＳ Ｐゴシック" charset="0"/>
              </a:rPr>
              <a:t>75</a:t>
            </a:r>
            <a:r>
              <a:rPr lang="en-US" sz="2400" dirty="0">
                <a:latin typeface="Arial" charset="0"/>
                <a:ea typeface="ＭＳ Ｐゴシック" charset="0"/>
                <a:cs typeface="ＭＳ Ｐゴシック" charset="0"/>
              </a:rPr>
              <a:t> minutes of vigorous physical activity per week</a:t>
            </a:r>
          </a:p>
          <a:p>
            <a:pPr eaLnBrk="1" hangingPunct="1">
              <a:buFont typeface="Wingdings" charset="0"/>
              <a:buNone/>
            </a:pPr>
            <a:r>
              <a:rPr lang="en-US" sz="2400" dirty="0">
                <a:latin typeface="Arial" charset="0"/>
                <a:ea typeface="ＭＳ Ｐゴシック" charset="0"/>
                <a:cs typeface="ＭＳ Ｐゴシック" charset="0"/>
              </a:rPr>
              <a:t>    (In bouts of at least 10 minutes</a:t>
            </a:r>
            <a:r>
              <a:rPr lang="en-US" sz="2400" dirty="0" smtClean="0">
                <a:latin typeface="Arial" charset="0"/>
                <a:ea typeface="ＭＳ Ｐゴシック" charset="0"/>
                <a:cs typeface="ＭＳ Ｐゴシック" charset="0"/>
              </a:rPr>
              <a:t>)</a:t>
            </a:r>
          </a:p>
          <a:p>
            <a:pPr eaLnBrk="1" hangingPunct="1">
              <a:buFont typeface="Wingdings" charset="0"/>
              <a:buNone/>
            </a:pPr>
            <a:endParaRPr lang="en-US" sz="2400" dirty="0">
              <a:latin typeface="Arial" charset="0"/>
              <a:ea typeface="ＭＳ Ｐゴシック" charset="0"/>
              <a:cs typeface="ＭＳ Ｐゴシック" charset="0"/>
            </a:endParaRPr>
          </a:p>
          <a:p>
            <a:pPr eaLnBrk="1" hangingPunct="1">
              <a:buFont typeface="Wingdings" charset="0"/>
              <a:buNone/>
            </a:pPr>
            <a:r>
              <a:rPr lang="en-US" sz="2400" b="1" dirty="0" smtClean="0">
                <a:latin typeface="Arial" charset="0"/>
                <a:ea typeface="ＭＳ Ｐゴシック" charset="0"/>
                <a:cs typeface="ＭＳ Ｐゴシック" charset="0"/>
              </a:rPr>
              <a:t>60</a:t>
            </a:r>
            <a:r>
              <a:rPr lang="en-US" sz="2400" dirty="0" smtClean="0">
                <a:latin typeface="Arial" charset="0"/>
                <a:ea typeface="ＭＳ Ｐゴシック" charset="0"/>
                <a:cs typeface="ＭＳ Ｐゴシック" charset="0"/>
              </a:rPr>
              <a:t> minutes per </a:t>
            </a:r>
            <a:r>
              <a:rPr lang="en-US" sz="2400" b="1" dirty="0" smtClean="0">
                <a:latin typeface="Arial" charset="0"/>
                <a:ea typeface="ＭＳ Ｐゴシック" charset="0"/>
                <a:cs typeface="ＭＳ Ｐゴシック" charset="0"/>
              </a:rPr>
              <a:t>day</a:t>
            </a:r>
            <a:r>
              <a:rPr lang="en-US" sz="2400" dirty="0" smtClean="0">
                <a:latin typeface="Arial" charset="0"/>
                <a:ea typeface="ＭＳ Ｐゴシック" charset="0"/>
                <a:cs typeface="ＭＳ Ｐゴシック" charset="0"/>
              </a:rPr>
              <a:t> for children</a:t>
            </a:r>
            <a:endParaRPr lang="en-US" sz="2400" dirty="0">
              <a:latin typeface="Arial" charset="0"/>
              <a:ea typeface="ＭＳ Ｐゴシック" charset="0"/>
              <a:cs typeface="ＭＳ Ｐゴシック" charset="0"/>
            </a:endParaRPr>
          </a:p>
          <a:p>
            <a:pPr eaLnBrk="1" hangingPunct="1">
              <a:buFont typeface="Wingdings" charset="0"/>
              <a:buNone/>
            </a:pPr>
            <a:endParaRPr lang="en-US" sz="2400" dirty="0">
              <a:latin typeface="Arial" charset="0"/>
              <a:ea typeface="ＭＳ Ｐゴシック" charset="0"/>
              <a:cs typeface="ＭＳ Ｐゴシック" charset="0"/>
            </a:endParaRPr>
          </a:p>
          <a:p>
            <a:pPr eaLnBrk="1" hangingPunct="1">
              <a:buFont typeface="Wingdings" charset="0"/>
              <a:buChar char="n"/>
            </a:pPr>
            <a:endParaRPr lang="en-US" sz="2400" dirty="0">
              <a:latin typeface="Calibri" charset="0"/>
              <a:ea typeface="ＭＳ Ｐゴシック" charset="0"/>
              <a:cs typeface="ＭＳ Ｐゴシック" charset="0"/>
            </a:endParaRPr>
          </a:p>
        </p:txBody>
      </p:sp>
      <p:pic>
        <p:nvPicPr>
          <p:cNvPr id="7" name="Content Placeholder 6"/>
          <p:cNvPicPr>
            <a:picLocks noGrp="1" noChangeAspect="1"/>
          </p:cNvPicPr>
          <p:nvPr>
            <p:ph sz="half" idx="2"/>
          </p:nvPr>
        </p:nvPicPr>
        <p:blipFill>
          <a:blip r:embed="rId3"/>
          <a:srcRect l="-17092" r="-17092"/>
          <a:stretch>
            <a:fillRect/>
          </a:stretch>
        </p:blipFill>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2586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8"/>
          <p:cNvSpPr>
            <a:spLocks noGrp="1" noRot="1" noChangeArrowheads="1"/>
          </p:cNvSpPr>
          <p:nvPr>
            <p:ph type="title"/>
          </p:nvPr>
        </p:nvSpPr>
        <p:spPr/>
        <p:txBody>
          <a:bodyPr/>
          <a:lstStyle/>
          <a:p>
            <a:pPr algn="l" eaLnBrk="1" hangingPunct="1"/>
            <a:r>
              <a:rPr lang="en-US" sz="4000" dirty="0">
                <a:solidFill>
                  <a:srgbClr val="B64340"/>
                </a:solidFill>
                <a:latin typeface="Arial" charset="0"/>
                <a:ea typeface="ＭＳ Ｐゴシック" charset="0"/>
                <a:cs typeface="ＭＳ Ｐゴシック" charset="0"/>
              </a:rPr>
              <a:t>More </a:t>
            </a:r>
            <a:r>
              <a:rPr lang="en-US" sz="4000" dirty="0" smtClean="0">
                <a:solidFill>
                  <a:srgbClr val="B64340"/>
                </a:solidFill>
                <a:latin typeface="Arial" charset="0"/>
                <a:ea typeface="ＭＳ Ｐゴシック" charset="0"/>
                <a:cs typeface="ＭＳ Ｐゴシック" charset="0"/>
              </a:rPr>
              <a:t>Extensive Health </a:t>
            </a:r>
            <a:r>
              <a:rPr lang="en-US" sz="4000" dirty="0">
                <a:solidFill>
                  <a:srgbClr val="B64340"/>
                </a:solidFill>
                <a:latin typeface="Arial" charset="0"/>
                <a:ea typeface="ＭＳ Ｐゴシック" charset="0"/>
                <a:cs typeface="ＭＳ Ｐゴシック" charset="0"/>
              </a:rPr>
              <a:t>B</a:t>
            </a:r>
            <a:r>
              <a:rPr lang="en-US" sz="4000" dirty="0" smtClean="0">
                <a:solidFill>
                  <a:srgbClr val="B64340"/>
                </a:solidFill>
                <a:latin typeface="Arial" charset="0"/>
                <a:ea typeface="ＭＳ Ｐゴシック" charset="0"/>
                <a:cs typeface="ＭＳ Ｐゴシック" charset="0"/>
              </a:rPr>
              <a:t>enefits</a:t>
            </a:r>
            <a:endParaRPr lang="en-US" sz="4000" dirty="0">
              <a:solidFill>
                <a:srgbClr val="B64340"/>
              </a:solidFill>
              <a:latin typeface="Arial" charset="0"/>
              <a:ea typeface="ＭＳ Ｐゴシック" charset="0"/>
              <a:cs typeface="ＭＳ Ｐゴシック" charset="0"/>
            </a:endParaRPr>
          </a:p>
        </p:txBody>
      </p:sp>
      <p:sp>
        <p:nvSpPr>
          <p:cNvPr id="86018" name="Rectangle 5"/>
          <p:cNvSpPr>
            <a:spLocks noGrp="1" noChangeArrowheads="1"/>
          </p:cNvSpPr>
          <p:nvPr>
            <p:ph type="body" sz="half" idx="1"/>
          </p:nvPr>
        </p:nvSpPr>
        <p:spPr/>
        <p:txBody>
          <a:bodyPr/>
          <a:lstStyle/>
          <a:p>
            <a:pPr eaLnBrk="1" hangingPunct="1">
              <a:buFont typeface="Wingdings" charset="0"/>
              <a:buNone/>
            </a:pPr>
            <a:endParaRPr lang="en-US" sz="2400">
              <a:latin typeface="Calibri" charset="0"/>
              <a:ea typeface="ＭＳ Ｐゴシック" charset="0"/>
              <a:cs typeface="ＭＳ Ｐゴシック" charset="0"/>
            </a:endParaRPr>
          </a:p>
          <a:p>
            <a:pPr eaLnBrk="1" hangingPunct="1">
              <a:buFont typeface="Wingdings" charset="0"/>
              <a:buNone/>
            </a:pPr>
            <a:r>
              <a:rPr lang="en-US" sz="2400" b="1">
                <a:latin typeface="Arial" charset="0"/>
                <a:ea typeface="ＭＳ Ｐゴシック" charset="0"/>
                <a:cs typeface="ＭＳ Ｐゴシック" charset="0"/>
              </a:rPr>
              <a:t>300</a:t>
            </a:r>
            <a:r>
              <a:rPr lang="en-US" sz="2400">
                <a:latin typeface="Arial" charset="0"/>
                <a:ea typeface="ＭＳ Ｐゴシック" charset="0"/>
                <a:cs typeface="ＭＳ Ｐゴシック" charset="0"/>
              </a:rPr>
              <a:t> minutes of moderate</a:t>
            </a:r>
          </a:p>
          <a:p>
            <a:pPr eaLnBrk="1" hangingPunct="1">
              <a:buFont typeface="Wingdings" charset="0"/>
              <a:buNone/>
            </a:pPr>
            <a:r>
              <a:rPr lang="en-US" sz="2400">
                <a:latin typeface="Arial" charset="0"/>
                <a:ea typeface="ＭＳ Ｐゴシック" charset="0"/>
                <a:cs typeface="ＭＳ Ｐゴシック" charset="0"/>
              </a:rPr>
              <a:t>intensity physical activity </a:t>
            </a:r>
          </a:p>
          <a:p>
            <a:pPr eaLnBrk="1" hangingPunct="1">
              <a:buFont typeface="Wingdings" charset="0"/>
              <a:buNone/>
            </a:pPr>
            <a:endParaRPr lang="en-US" sz="2400">
              <a:latin typeface="Arial" charset="0"/>
              <a:ea typeface="ＭＳ Ｐゴシック" charset="0"/>
              <a:cs typeface="ＭＳ Ｐゴシック" charset="0"/>
            </a:endParaRPr>
          </a:p>
          <a:p>
            <a:pPr eaLnBrk="1" hangingPunct="1">
              <a:buFont typeface="Wingdings" charset="0"/>
              <a:buNone/>
            </a:pPr>
            <a:r>
              <a:rPr lang="en-US" sz="2400">
                <a:latin typeface="Arial" charset="0"/>
                <a:ea typeface="ＭＳ Ｐゴシック" charset="0"/>
                <a:cs typeface="ＭＳ Ｐゴシック" charset="0"/>
              </a:rPr>
              <a:t>              OR </a:t>
            </a:r>
          </a:p>
          <a:p>
            <a:pPr eaLnBrk="1" hangingPunct="1">
              <a:buFont typeface="Wingdings" charset="0"/>
              <a:buNone/>
            </a:pPr>
            <a:endParaRPr lang="en-US" sz="2400">
              <a:latin typeface="Arial" charset="0"/>
              <a:ea typeface="ＭＳ Ｐゴシック" charset="0"/>
              <a:cs typeface="ＭＳ Ｐゴシック" charset="0"/>
            </a:endParaRPr>
          </a:p>
          <a:p>
            <a:pPr eaLnBrk="1" hangingPunct="1">
              <a:buFont typeface="Wingdings" charset="0"/>
              <a:buNone/>
            </a:pPr>
            <a:r>
              <a:rPr lang="en-US" sz="2400" b="1">
                <a:latin typeface="Arial" charset="0"/>
                <a:ea typeface="ＭＳ Ｐゴシック" charset="0"/>
                <a:cs typeface="ＭＳ Ｐゴシック" charset="0"/>
              </a:rPr>
              <a:t>150</a:t>
            </a:r>
            <a:r>
              <a:rPr lang="en-US" sz="2400">
                <a:latin typeface="Arial" charset="0"/>
                <a:ea typeface="ＭＳ Ｐゴシック" charset="0"/>
                <a:cs typeface="ＭＳ Ｐゴシック" charset="0"/>
              </a:rPr>
              <a:t> minutes of vigorous</a:t>
            </a:r>
          </a:p>
          <a:p>
            <a:pPr eaLnBrk="1" hangingPunct="1">
              <a:buFont typeface="Wingdings" charset="0"/>
              <a:buNone/>
            </a:pPr>
            <a:r>
              <a:rPr lang="en-US" sz="2400">
                <a:latin typeface="Arial" charset="0"/>
                <a:ea typeface="ＭＳ Ｐゴシック" charset="0"/>
                <a:cs typeface="ＭＳ Ｐゴシック" charset="0"/>
              </a:rPr>
              <a:t>intensity physical activity</a:t>
            </a:r>
          </a:p>
          <a:p>
            <a:pPr eaLnBrk="1" hangingPunct="1">
              <a:buFont typeface="Wingdings" charset="0"/>
              <a:buChar char="n"/>
            </a:pPr>
            <a:endParaRPr lang="en-US" sz="2400">
              <a:latin typeface="Arial" charset="0"/>
              <a:ea typeface="ＭＳ Ｐゴシック" charset="0"/>
              <a:cs typeface="ＭＳ Ｐゴシック" charset="0"/>
            </a:endParaRPr>
          </a:p>
        </p:txBody>
      </p:sp>
      <p:pic>
        <p:nvPicPr>
          <p:cNvPr id="6" name="Content Placeholder 5"/>
          <p:cNvPicPr>
            <a:picLocks noGrp="1" noChangeAspect="1"/>
          </p:cNvPicPr>
          <p:nvPr>
            <p:ph sz="half" idx="2"/>
          </p:nvPr>
        </p:nvPicPr>
        <p:blipFill>
          <a:blip r:embed="rId2"/>
          <a:srcRect t="-34051" b="-34051"/>
          <a:stretch>
            <a:fillRect/>
          </a:stretch>
        </p:blipFill>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7068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solidFill>
                  <a:srgbClr val="B64340"/>
                </a:solidFill>
                <a:ea typeface="ＭＳ Ｐゴシック" pitchFamily="-103" charset="-128"/>
                <a:cs typeface="ＭＳ Ｐゴシック" pitchFamily="-103" charset="-128"/>
              </a:rPr>
              <a:t>Strength Training Twice a Week </a:t>
            </a:r>
            <a:br>
              <a:rPr lang="en-US" dirty="0" smtClean="0">
                <a:solidFill>
                  <a:srgbClr val="B64340"/>
                </a:solidFill>
                <a:ea typeface="ＭＳ Ｐゴシック" pitchFamily="-103" charset="-128"/>
                <a:cs typeface="ＭＳ Ｐゴシック" pitchFamily="-103" charset="-128"/>
              </a:rPr>
            </a:br>
            <a:r>
              <a:rPr lang="en-US" dirty="0" smtClean="0">
                <a:solidFill>
                  <a:srgbClr val="B64340"/>
                </a:solidFill>
                <a:ea typeface="ＭＳ Ｐゴシック" pitchFamily="-103" charset="-128"/>
                <a:cs typeface="ＭＳ Ｐゴシック" pitchFamily="-103" charset="-128"/>
              </a:rPr>
              <a:t>on Nonconsecutive Days</a:t>
            </a:r>
            <a:endParaRPr lang="en-US" dirty="0">
              <a:solidFill>
                <a:srgbClr val="B64340"/>
              </a:solidFill>
            </a:endParaRPr>
          </a:p>
        </p:txBody>
      </p:sp>
      <p:pic>
        <p:nvPicPr>
          <p:cNvPr id="5" name="Content Placeholder 4"/>
          <p:cNvPicPr>
            <a:picLocks noGrp="1" noChangeAspect="1"/>
          </p:cNvPicPr>
          <p:nvPr>
            <p:ph sz="half" idx="1"/>
          </p:nvPr>
        </p:nvPicPr>
        <p:blipFill>
          <a:blip r:embed="rId3"/>
          <a:srcRect l="-17260" r="-17260"/>
          <a:stretch>
            <a:fillRect/>
          </a:stretch>
        </p:blipFill>
        <p:spPr/>
      </p:pic>
      <p:sp>
        <p:nvSpPr>
          <p:cNvPr id="7" name="Content Placeholder 6"/>
          <p:cNvSpPr>
            <a:spLocks noGrp="1"/>
          </p:cNvSpPr>
          <p:nvPr>
            <p:ph sz="half" idx="2"/>
          </p:nvPr>
        </p:nvSpPr>
        <p:spPr/>
        <p:txBody>
          <a:bodyPr>
            <a:normAutofit lnSpcReduction="10000"/>
          </a:bodyPr>
          <a:lstStyle/>
          <a:p>
            <a:r>
              <a:rPr lang="en-US" dirty="0" smtClean="0"/>
              <a:t>All major muscle groups</a:t>
            </a:r>
          </a:p>
          <a:p>
            <a:r>
              <a:rPr lang="en-US" dirty="0" smtClean="0"/>
              <a:t>2-4 sets</a:t>
            </a:r>
          </a:p>
          <a:p>
            <a:r>
              <a:rPr lang="en-US" dirty="0" smtClean="0"/>
              <a:t>Repetition (reps) Ranges:</a:t>
            </a:r>
          </a:p>
          <a:p>
            <a:pPr lvl="1"/>
            <a:r>
              <a:rPr lang="en-US" dirty="0" smtClean="0"/>
              <a:t>8-12 reps for strength and power</a:t>
            </a:r>
          </a:p>
          <a:p>
            <a:pPr lvl="1"/>
            <a:r>
              <a:rPr lang="en-US" dirty="0" smtClean="0"/>
              <a:t>10-15 reps for middle-age and older persons starting to exercise</a:t>
            </a:r>
          </a:p>
          <a:p>
            <a:pPr lvl="1"/>
            <a:r>
              <a:rPr lang="en-US" dirty="0" smtClean="0"/>
              <a:t>15-20 reps for endurance</a:t>
            </a:r>
          </a:p>
        </p:txBody>
      </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89" name="Picture 2" descr="G1fig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2275" y="1700213"/>
            <a:ext cx="5545138" cy="4065587"/>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pic>
      <p:sp>
        <p:nvSpPr>
          <p:cNvPr id="400387" name="Rectangle 3"/>
          <p:cNvSpPr>
            <a:spLocks noGrp="1" noRot="1" noChangeArrowheads="1"/>
          </p:cNvSpPr>
          <p:nvPr>
            <p:ph type="title"/>
          </p:nvPr>
        </p:nvSpPr>
        <p:spPr/>
        <p:txBody>
          <a:bodyPr rtlCol="0">
            <a:normAutofit fontScale="90000"/>
          </a:bodyPr>
          <a:lstStyle/>
          <a:p>
            <a:pPr algn="l" eaLnBrk="1" fontAlgn="auto" hangingPunct="1">
              <a:spcAft>
                <a:spcPts val="0"/>
              </a:spcAft>
              <a:defRPr/>
            </a:pPr>
            <a:r>
              <a:rPr lang="en-US" sz="4000" dirty="0" smtClean="0">
                <a:solidFill>
                  <a:srgbClr val="B64340"/>
                </a:solidFill>
                <a:ea typeface="ＭＳ Ｐゴシック" pitchFamily="-103" charset="-128"/>
                <a:cs typeface="ＭＳ Ｐゴシック" pitchFamily="-103" charset="-128"/>
              </a:rPr>
              <a:t>Exercise Frequency and Relative Risk of All Cause Mortality</a:t>
            </a:r>
          </a:p>
        </p:txBody>
      </p:sp>
      <p:sp>
        <p:nvSpPr>
          <p:cNvPr id="400388" name="Text Box 4"/>
          <p:cNvSpPr txBox="1">
            <a:spLocks noChangeArrowheads="1"/>
          </p:cNvSpPr>
          <p:nvPr/>
        </p:nvSpPr>
        <p:spPr bwMode="auto">
          <a:xfrm>
            <a:off x="1702033" y="6063165"/>
            <a:ext cx="5249955" cy="646331"/>
          </a:xfrm>
          <a:prstGeom prst="rect">
            <a:avLst/>
          </a:prstGeom>
          <a:noFill/>
          <a:ln w="9525">
            <a:noFill/>
            <a:miter lim="800000"/>
            <a:headEnd/>
            <a:tailEnd/>
          </a:ln>
          <a:effectLst/>
        </p:spPr>
        <p:txBody>
          <a:bodyPr wrap="none">
            <a:spAutoFit/>
          </a:bodyPr>
          <a:lstStyle/>
          <a:p>
            <a:pPr eaLnBrk="1" hangingPunct="1">
              <a:defRPr/>
            </a:pPr>
            <a:r>
              <a:rPr lang="en-US" sz="1200" dirty="0">
                <a:latin typeface="Arial" pitchFamily="-103" charset="0"/>
                <a:ea typeface="Times New Roman" pitchFamily="-103" charset="0"/>
                <a:cs typeface="Times New Roman" pitchFamily="-103" charset="0"/>
              </a:rPr>
              <a:t>Adapted </a:t>
            </a:r>
            <a:r>
              <a:rPr lang="en-US" sz="1200" dirty="0" smtClean="0">
                <a:latin typeface="Arial" pitchFamily="-103" charset="0"/>
                <a:ea typeface="Times New Roman" pitchFamily="-103" charset="0"/>
                <a:cs typeface="Times New Roman" pitchFamily="-103" charset="0"/>
              </a:rPr>
              <a:t>from </a:t>
            </a:r>
            <a:r>
              <a:rPr lang="en-US" sz="1200" dirty="0" smtClean="0">
                <a:latin typeface="Arial" pitchFamily="-103" charset="0"/>
                <a:ea typeface="Times New Roman" pitchFamily="-103" charset="0"/>
                <a:cs typeface="Times New Roman" pitchFamily="-103" charset="0"/>
                <a:hlinkClick r:id="rId4"/>
              </a:rPr>
              <a:t>http://www.health.gov/PAguidelines</a:t>
            </a:r>
            <a:r>
              <a:rPr lang="en-US" sz="1200" dirty="0" smtClean="0">
                <a:latin typeface="Arial" pitchFamily="-103" charset="0"/>
                <a:ea typeface="Times New Roman" pitchFamily="-103" charset="0"/>
                <a:cs typeface="Times New Roman" pitchFamily="-103" charset="0"/>
              </a:rPr>
              <a:t> in Jonas </a:t>
            </a:r>
            <a:r>
              <a:rPr lang="en-US" sz="1200" dirty="0">
                <a:latin typeface="Arial" pitchFamily="-103" charset="0"/>
                <a:ea typeface="Times New Roman" pitchFamily="-103" charset="0"/>
                <a:cs typeface="Times New Roman" pitchFamily="-103" charset="0"/>
              </a:rPr>
              <a:t>S, Phillips </a:t>
            </a:r>
            <a:r>
              <a:rPr lang="en-US" sz="1200" dirty="0" smtClean="0">
                <a:latin typeface="Arial" pitchFamily="-103" charset="0"/>
                <a:ea typeface="Times New Roman" pitchFamily="-103" charset="0"/>
                <a:cs typeface="Times New Roman" pitchFamily="-103" charset="0"/>
              </a:rPr>
              <a:t>EM. </a:t>
            </a:r>
            <a:endParaRPr lang="en-US" sz="1200" dirty="0">
              <a:latin typeface="Arial" pitchFamily="-103" charset="0"/>
              <a:ea typeface="Times New Roman" pitchFamily="-103" charset="0"/>
              <a:cs typeface="Times New Roman" pitchFamily="-103" charset="0"/>
            </a:endParaRPr>
          </a:p>
          <a:p>
            <a:pPr eaLnBrk="1" hangingPunct="1">
              <a:defRPr/>
            </a:pPr>
            <a:r>
              <a:rPr lang="en-US" sz="1200" dirty="0">
                <a:latin typeface="Arial" pitchFamily="-103" charset="0"/>
                <a:ea typeface="Times New Roman" pitchFamily="-103" charset="0"/>
                <a:cs typeface="Times New Roman" pitchFamily="-103" charset="0"/>
              </a:rPr>
              <a:t> </a:t>
            </a:r>
            <a:r>
              <a:rPr lang="en-US" sz="1200" i="1" dirty="0">
                <a:latin typeface="Arial" pitchFamily="-103" charset="0"/>
                <a:ea typeface="Times New Roman" pitchFamily="-103" charset="0"/>
                <a:cs typeface="Times New Roman" pitchFamily="-103" charset="0"/>
              </a:rPr>
              <a:t>Exercise is Medicine™: A Clinician’s Guide to Exercise Prescription</a:t>
            </a:r>
            <a:r>
              <a:rPr lang="en-US" sz="1200" dirty="0">
                <a:latin typeface="Arial" pitchFamily="-103" charset="0"/>
                <a:ea typeface="Times New Roman" pitchFamily="-103" charset="0"/>
                <a:cs typeface="Times New Roman" pitchFamily="-103" charset="0"/>
              </a:rPr>
              <a:t>.  </a:t>
            </a:r>
          </a:p>
          <a:p>
            <a:pPr eaLnBrk="1" hangingPunct="1">
              <a:defRPr/>
            </a:pPr>
            <a:r>
              <a:rPr lang="en-US" sz="1200" dirty="0">
                <a:latin typeface="Arial" pitchFamily="-103" charset="0"/>
                <a:ea typeface="Times New Roman" pitchFamily="-103" charset="0"/>
                <a:cs typeface="Times New Roman" pitchFamily="-103" charset="0"/>
              </a:rPr>
              <a:t>Philadelphia: Lippincott, Williams &amp; Wilkins; 2009.</a:t>
            </a:r>
          </a:p>
        </p:txBody>
      </p:sp>
      <p:pic>
        <p:nvPicPr>
          <p:cNvPr id="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11981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rtlCol="0">
            <a:normAutofit fontScale="90000"/>
          </a:bodyPr>
          <a:lstStyle/>
          <a:p>
            <a:pPr algn="l" eaLnBrk="1" fontAlgn="auto" hangingPunct="1">
              <a:spcAft>
                <a:spcPts val="0"/>
              </a:spcAft>
              <a:defRPr/>
            </a:pPr>
            <a:r>
              <a:rPr lang="en-US" sz="4000" dirty="0" smtClean="0">
                <a:solidFill>
                  <a:srgbClr val="B64340"/>
                </a:solidFill>
                <a:ea typeface="ＭＳ Ｐゴシック" pitchFamily="-103" charset="-128"/>
                <a:cs typeface="ＭＳ Ｐゴシック" pitchFamily="-103" charset="-128"/>
              </a:rPr>
              <a:t>American Academy of Pediatrics Recommendations</a:t>
            </a:r>
          </a:p>
        </p:txBody>
      </p:sp>
      <p:sp>
        <p:nvSpPr>
          <p:cNvPr id="93186" name="Content Placeholder 2"/>
          <p:cNvSpPr>
            <a:spLocks noGrp="1"/>
          </p:cNvSpPr>
          <p:nvPr>
            <p:ph idx="1"/>
          </p:nvPr>
        </p:nvSpPr>
        <p:spPr/>
        <p:txBody>
          <a:bodyPr/>
          <a:lstStyle/>
          <a:p>
            <a:pPr eaLnBrk="1" hangingPunct="1">
              <a:lnSpc>
                <a:spcPct val="90000"/>
              </a:lnSpc>
              <a:buFont typeface="Wingdings 2" charset="0"/>
              <a:buChar char=""/>
            </a:pPr>
            <a:r>
              <a:rPr lang="en-US" sz="2600" dirty="0">
                <a:latin typeface="Calibri" charset="0"/>
                <a:ea typeface="ＭＳ Ｐゴシック" charset="0"/>
                <a:cs typeface="ＭＳ Ｐゴシック" charset="0"/>
              </a:rPr>
              <a:t>Strength training programs for preadolescents and adolescents can </a:t>
            </a:r>
            <a:r>
              <a:rPr lang="en-US" sz="2600" dirty="0">
                <a:solidFill>
                  <a:srgbClr val="008000"/>
                </a:solidFill>
                <a:latin typeface="Calibri" charset="0"/>
                <a:ea typeface="ＭＳ Ｐゴシック" charset="0"/>
                <a:cs typeface="ＭＳ Ｐゴシック" charset="0"/>
              </a:rPr>
              <a:t>be safe and effective </a:t>
            </a:r>
            <a:r>
              <a:rPr lang="en-US" sz="2600" dirty="0">
                <a:latin typeface="Calibri" charset="0"/>
                <a:ea typeface="ＭＳ Ｐゴシック" charset="0"/>
                <a:cs typeface="ＭＳ Ｐゴシック" charset="0"/>
              </a:rPr>
              <a:t>if proper resistance training techniques and safety precautions are followed.</a:t>
            </a:r>
          </a:p>
          <a:p>
            <a:pPr eaLnBrk="1" hangingPunct="1">
              <a:lnSpc>
                <a:spcPct val="90000"/>
              </a:lnSpc>
              <a:buFont typeface="Wingdings 2" charset="0"/>
              <a:buChar char=""/>
            </a:pPr>
            <a:r>
              <a:rPr lang="en-US" sz="2600" dirty="0">
                <a:latin typeface="Calibri" charset="0"/>
                <a:ea typeface="ＭＳ Ｐゴシック" charset="0"/>
                <a:cs typeface="ＭＳ Ｐゴシック" charset="0"/>
              </a:rPr>
              <a:t>Preadolescents and adolescents should avoid competitive </a:t>
            </a:r>
            <a:r>
              <a:rPr lang="en-US" sz="2600" dirty="0">
                <a:solidFill>
                  <a:srgbClr val="B64340"/>
                </a:solidFill>
                <a:latin typeface="Calibri" charset="0"/>
                <a:ea typeface="ＭＳ Ｐゴシック" charset="0"/>
                <a:cs typeface="ＭＳ Ｐゴシック" charset="0"/>
              </a:rPr>
              <a:t>weight lifting, power lifting, body building, and maximal lifts </a:t>
            </a:r>
            <a:r>
              <a:rPr lang="en-US" sz="2600" dirty="0">
                <a:latin typeface="Calibri" charset="0"/>
                <a:ea typeface="ＭＳ Ｐゴシック" charset="0"/>
                <a:cs typeface="ＭＳ Ｐゴシック" charset="0"/>
              </a:rPr>
              <a:t>until they reach physical and skeletal maturity.</a:t>
            </a:r>
          </a:p>
          <a:p>
            <a:pPr eaLnBrk="1" hangingPunct="1">
              <a:lnSpc>
                <a:spcPct val="90000"/>
              </a:lnSpc>
              <a:buFont typeface="Wingdings 2" charset="0"/>
              <a:buChar char=""/>
            </a:pPr>
            <a:r>
              <a:rPr lang="en-US" sz="2600" dirty="0">
                <a:latin typeface="Calibri" charset="0"/>
                <a:ea typeface="ＭＳ Ｐゴシック" charset="0"/>
                <a:cs typeface="ＭＳ Ｐゴシック" charset="0"/>
              </a:rPr>
              <a:t>Before beginning a formal strength training program, a medical evaluation should be performed by a pediatrician.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37598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1"/>
          <p:cNvSpPr>
            <a:spLocks noGrp="1"/>
          </p:cNvSpPr>
          <p:nvPr>
            <p:ph type="title"/>
          </p:nvPr>
        </p:nvSpPr>
        <p:spPr/>
        <p:txBody>
          <a:bodyPr/>
          <a:lstStyle/>
          <a:p>
            <a:pPr algn="l" eaLnBrk="1" hangingPunct="1"/>
            <a:r>
              <a:rPr lang="en-US" dirty="0">
                <a:solidFill>
                  <a:srgbClr val="B64340"/>
                </a:solidFill>
                <a:latin typeface="Calibri" charset="0"/>
                <a:ea typeface="ＭＳ Ｐゴシック" charset="0"/>
                <a:cs typeface="ＭＳ Ｐゴシック" charset="0"/>
              </a:rPr>
              <a:t>Flexibility</a:t>
            </a:r>
          </a:p>
        </p:txBody>
      </p:sp>
      <p:sp>
        <p:nvSpPr>
          <p:cNvPr id="3" name="Content Placeholder 2"/>
          <p:cNvSpPr>
            <a:spLocks noGrp="1"/>
          </p:cNvSpPr>
          <p:nvPr>
            <p:ph idx="1"/>
          </p:nvPr>
        </p:nvSpPr>
        <p:spPr/>
        <p:txBody>
          <a:bodyPr rtlCol="0">
            <a:normAutofit lnSpcReduction="10000"/>
          </a:bodyPr>
          <a:lstStyle/>
          <a:p>
            <a:pPr marL="0" indent="0" eaLnBrk="1" fontAlgn="auto" hangingPunct="1">
              <a:spcAft>
                <a:spcPts val="0"/>
              </a:spcAft>
              <a:buNone/>
              <a:defRPr/>
            </a:pPr>
            <a:r>
              <a:rPr lang="en-US" sz="2400" dirty="0" smtClean="0">
                <a:ea typeface="ＭＳ Ｐゴシック" pitchFamily="-103" charset="-128"/>
                <a:cs typeface="ＭＳ Ｐゴシック" pitchFamily="-103" charset="-128"/>
              </a:rPr>
              <a:t>- At least two or three days each week to improve range of motion.</a:t>
            </a:r>
          </a:p>
          <a:p>
            <a:pPr marL="0" indent="0" eaLnBrk="1" fontAlgn="auto" hangingPunct="1">
              <a:spcAft>
                <a:spcPts val="0"/>
              </a:spcAft>
              <a:buNone/>
              <a:defRPr/>
            </a:pPr>
            <a:r>
              <a:rPr lang="en-US" sz="2400" dirty="0" smtClean="0">
                <a:ea typeface="ＭＳ Ｐゴシック" pitchFamily="-103" charset="-128"/>
                <a:cs typeface="ＭＳ Ｐゴシック" pitchFamily="-103" charset="-128"/>
              </a:rPr>
              <a:t>- Each stretch should be held for 10-30 seconds to the point of tightness or slight discomfort.</a:t>
            </a:r>
          </a:p>
          <a:p>
            <a:pPr marL="0" indent="0" eaLnBrk="1" fontAlgn="auto" hangingPunct="1">
              <a:spcAft>
                <a:spcPts val="0"/>
              </a:spcAft>
              <a:buNone/>
              <a:defRPr/>
            </a:pPr>
            <a:r>
              <a:rPr lang="en-US" sz="2400" dirty="0" smtClean="0">
                <a:ea typeface="ＭＳ Ｐゴシック" pitchFamily="-103" charset="-128"/>
                <a:cs typeface="ＭＳ Ｐゴシック" pitchFamily="-103" charset="-128"/>
              </a:rPr>
              <a:t>- Repeat each stretch two to four times, accumulating 60 seconds per stretch.</a:t>
            </a:r>
          </a:p>
          <a:p>
            <a:pPr marL="0" indent="0" eaLnBrk="1" fontAlgn="auto" hangingPunct="1">
              <a:spcAft>
                <a:spcPts val="0"/>
              </a:spcAft>
              <a:buNone/>
              <a:defRPr/>
            </a:pPr>
            <a:r>
              <a:rPr lang="en-US" sz="2400" dirty="0" smtClean="0">
                <a:ea typeface="ＭＳ Ｐゴシック" pitchFamily="-103" charset="-128"/>
                <a:cs typeface="ＭＳ Ｐゴシック" pitchFamily="-103" charset="-128"/>
              </a:rPr>
              <a:t>- Static, dynamic, ballistic and PNF (proprioceptive neuromuscular facilitation) stretches are all effective.</a:t>
            </a:r>
          </a:p>
          <a:p>
            <a:pPr marL="0" indent="0" eaLnBrk="1" fontAlgn="auto" hangingPunct="1">
              <a:spcAft>
                <a:spcPts val="0"/>
              </a:spcAft>
              <a:buNone/>
              <a:defRPr/>
            </a:pPr>
            <a:r>
              <a:rPr lang="en-US" sz="2400" dirty="0" smtClean="0">
                <a:ea typeface="ＭＳ Ｐゴシック" pitchFamily="-103" charset="-128"/>
                <a:cs typeface="ＭＳ Ｐゴシック" pitchFamily="-103" charset="-128"/>
              </a:rPr>
              <a:t>- Flexibility exercise is most effective when the muscle is warm. Try light aerobic activity or a hot bath to warm the muscles before stretching</a:t>
            </a:r>
            <a:r>
              <a:rPr lang="en-US" dirty="0" smtClean="0">
                <a:ea typeface="ＭＳ Ｐゴシック" pitchFamily="-103" charset="-128"/>
                <a:cs typeface="ＭＳ Ｐゴシック" pitchFamily="-103" charset="-128"/>
              </a:rPr>
              <a:t>.</a:t>
            </a:r>
          </a:p>
        </p:txBody>
      </p:sp>
      <p:sp>
        <p:nvSpPr>
          <p:cNvPr id="95235" name="TextBox 3"/>
          <p:cNvSpPr txBox="1">
            <a:spLocks noChangeArrowheads="1"/>
          </p:cNvSpPr>
          <p:nvPr/>
        </p:nvSpPr>
        <p:spPr bwMode="auto">
          <a:xfrm>
            <a:off x="381000" y="6400800"/>
            <a:ext cx="2416175" cy="369888"/>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r>
              <a:rPr lang="en-US" sz="1800"/>
              <a:t>From ACSM at acsm.org </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6454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B64340"/>
                </a:solidFill>
              </a:rPr>
              <a:t>Contributors</a:t>
            </a:r>
            <a:endParaRPr lang="en-US" dirty="0">
              <a:solidFill>
                <a:srgbClr val="B64340"/>
              </a:solidFill>
            </a:endParaRPr>
          </a:p>
        </p:txBody>
      </p:sp>
      <p:sp>
        <p:nvSpPr>
          <p:cNvPr id="3" name="Content Placeholder 2"/>
          <p:cNvSpPr>
            <a:spLocks noGrp="1"/>
          </p:cNvSpPr>
          <p:nvPr>
            <p:ph idx="1"/>
          </p:nvPr>
        </p:nvSpPr>
        <p:spPr/>
        <p:txBody>
          <a:bodyPr>
            <a:normAutofit fontScale="92500" lnSpcReduction="20000"/>
          </a:bodyPr>
          <a:lstStyle/>
          <a:p>
            <a:pPr>
              <a:buNone/>
            </a:pPr>
            <a:r>
              <a:rPr lang="en-US" sz="1800" b="1" dirty="0" smtClean="0"/>
              <a:t>Author: </a:t>
            </a:r>
          </a:p>
          <a:p>
            <a:pPr algn="ctr">
              <a:buNone/>
            </a:pPr>
            <a:r>
              <a:rPr lang="en-US" sz="2000" b="1" dirty="0" smtClean="0"/>
              <a:t>Elizabeth </a:t>
            </a:r>
            <a:r>
              <a:rPr lang="en-US" sz="2000" b="1" dirty="0" err="1" smtClean="0"/>
              <a:t>Pegg</a:t>
            </a:r>
            <a:r>
              <a:rPr lang="en-US" sz="2000" b="1" dirty="0" smtClean="0"/>
              <a:t> Frates, MD</a:t>
            </a:r>
          </a:p>
          <a:p>
            <a:pPr algn="ctr">
              <a:buNone/>
            </a:pPr>
            <a:r>
              <a:rPr lang="en-US" sz="2000" dirty="0" smtClean="0"/>
              <a:t>Assistant Professor, Part Time, Harvard Medical School (HMS)</a:t>
            </a:r>
          </a:p>
          <a:p>
            <a:pPr algn="ctr">
              <a:buNone/>
            </a:pPr>
            <a:r>
              <a:rPr lang="en-US" sz="2000" dirty="0" smtClean="0"/>
              <a:t>Faculty, Psych E 1037-Introduction to Lifestyle Medicine</a:t>
            </a:r>
          </a:p>
          <a:p>
            <a:pPr algn="ctr">
              <a:buNone/>
            </a:pPr>
            <a:r>
              <a:rPr lang="en-US" sz="2000" dirty="0" smtClean="0"/>
              <a:t>Harvard Extension School</a:t>
            </a:r>
          </a:p>
          <a:p>
            <a:pPr algn="ctr">
              <a:buNone/>
            </a:pPr>
            <a:r>
              <a:rPr lang="en-US" sz="2000" dirty="0" smtClean="0"/>
              <a:t>Founder and Faculty Advisor, Lifestyle Medicine Interest Group at HMS</a:t>
            </a:r>
          </a:p>
          <a:p>
            <a:pPr algn="ctr">
              <a:buNone/>
            </a:pPr>
            <a:r>
              <a:rPr lang="en-US" sz="2000" dirty="0" smtClean="0"/>
              <a:t>Board Liaison for Professionals in Training (</a:t>
            </a:r>
            <a:r>
              <a:rPr lang="en-US" sz="2000" dirty="0" err="1" smtClean="0"/>
              <a:t>PiT</a:t>
            </a:r>
            <a:r>
              <a:rPr lang="en-US" sz="2000" dirty="0" smtClean="0"/>
              <a:t>), </a:t>
            </a:r>
          </a:p>
          <a:p>
            <a:pPr algn="ctr">
              <a:buNone/>
            </a:pPr>
            <a:r>
              <a:rPr lang="en-US" sz="2000" dirty="0" smtClean="0"/>
              <a:t>American College of Lifestyle Medicine (ACLM)</a:t>
            </a:r>
          </a:p>
          <a:p>
            <a:pPr>
              <a:buNone/>
            </a:pPr>
            <a:endParaRPr lang="en-US" sz="1800" dirty="0" smtClean="0"/>
          </a:p>
          <a:p>
            <a:pPr>
              <a:buNone/>
            </a:pPr>
            <a:r>
              <a:rPr lang="en-US" sz="1800" b="1" dirty="0" smtClean="0"/>
              <a:t>Editors: </a:t>
            </a:r>
          </a:p>
          <a:p>
            <a:pPr>
              <a:buNone/>
            </a:pPr>
            <a:endParaRPr lang="en-US" sz="800" dirty="0" smtClean="0"/>
          </a:p>
          <a:p>
            <a:pPr>
              <a:buNone/>
            </a:pPr>
            <a:r>
              <a:rPr lang="en-US" sz="1800" dirty="0" smtClean="0"/>
              <a:t>	</a:t>
            </a:r>
            <a:r>
              <a:rPr lang="en-US" sz="1600" b="1" dirty="0" smtClean="0"/>
              <a:t>Jonathan Bonnet, </a:t>
            </a:r>
            <a:r>
              <a:rPr lang="en-US" sz="1600" b="1" dirty="0" smtClean="0"/>
              <a:t>MD, CAQSM</a:t>
            </a:r>
            <a:r>
              <a:rPr lang="en-US" sz="1600" b="1" dirty="0" smtClean="0"/>
              <a:t>							</a:t>
            </a:r>
            <a:r>
              <a:rPr lang="en-US" sz="1600" b="1" dirty="0" smtClean="0"/>
              <a:t>Kate </a:t>
            </a:r>
            <a:r>
              <a:rPr lang="en-US" sz="1600" b="1" dirty="0" smtClean="0"/>
              <a:t>Simeon</a:t>
            </a:r>
          </a:p>
          <a:p>
            <a:pPr>
              <a:buNone/>
            </a:pPr>
            <a:r>
              <a:rPr lang="en-US" sz="1400" dirty="0" smtClean="0"/>
              <a:t>	</a:t>
            </a:r>
            <a:r>
              <a:rPr lang="en-US" sz="1400" dirty="0"/>
              <a:t>Past ACLM Board </a:t>
            </a:r>
            <a:r>
              <a:rPr lang="en-US" sz="1400" dirty="0" smtClean="0"/>
              <a:t>Member</a:t>
            </a:r>
            <a:r>
              <a:rPr lang="en-US" sz="1400" dirty="0" smtClean="0"/>
              <a:t>								Teaching Assistant</a:t>
            </a:r>
          </a:p>
          <a:p>
            <a:pPr>
              <a:buNone/>
            </a:pPr>
            <a:r>
              <a:rPr lang="en-US" sz="1400" dirty="0"/>
              <a:t>	</a:t>
            </a:r>
            <a:r>
              <a:rPr lang="en-US" sz="1400" dirty="0" smtClean="0"/>
              <a:t>Past </a:t>
            </a:r>
            <a:r>
              <a:rPr lang="en-US" sz="1400" dirty="0"/>
              <a:t>ACLM </a:t>
            </a:r>
            <a:r>
              <a:rPr lang="en-US" sz="1400" dirty="0" err="1"/>
              <a:t>PiT</a:t>
            </a:r>
            <a:r>
              <a:rPr lang="en-US" sz="1400" dirty="0"/>
              <a:t> Co-President </a:t>
            </a:r>
            <a:r>
              <a:rPr lang="en-US" sz="1400" dirty="0" smtClean="0"/>
              <a:t>								</a:t>
            </a:r>
            <a:r>
              <a:rPr lang="en-US" sz="1400" dirty="0" smtClean="0"/>
              <a:t>Harvard </a:t>
            </a:r>
            <a:r>
              <a:rPr lang="en-US" sz="1400" dirty="0" smtClean="0"/>
              <a:t>Extension School</a:t>
            </a:r>
          </a:p>
          <a:p>
            <a:pPr>
              <a:buNone/>
            </a:pPr>
            <a:r>
              <a:rPr lang="en-US" sz="1400" dirty="0"/>
              <a:t>	</a:t>
            </a:r>
            <a:r>
              <a:rPr lang="en-US" sz="1400" dirty="0" smtClean="0"/>
              <a:t>jbonnet@hsph.Harvard.edu</a:t>
            </a:r>
            <a:r>
              <a:rPr lang="en-US" sz="1400" dirty="0" smtClean="0"/>
              <a:t>				</a:t>
            </a:r>
            <a:r>
              <a:rPr lang="en-US" sz="1400" dirty="0" smtClean="0"/>
              <a:t>				</a:t>
            </a:r>
            <a:r>
              <a:rPr lang="en-US" sz="1400" dirty="0" err="1" smtClean="0"/>
              <a:t>Pysch</a:t>
            </a:r>
            <a:r>
              <a:rPr lang="en-US" sz="1400" dirty="0" smtClean="0"/>
              <a:t> </a:t>
            </a:r>
            <a:r>
              <a:rPr lang="en-US" sz="1400" dirty="0" smtClean="0"/>
              <a:t>E 1037-</a:t>
            </a:r>
          </a:p>
          <a:p>
            <a:pPr>
              <a:buNone/>
            </a:pPr>
            <a:r>
              <a:rPr lang="en-US" sz="1400" dirty="0"/>
              <a:t>	</a:t>
            </a:r>
            <a:r>
              <a:rPr lang="en-US" sz="1400" dirty="0" smtClean="0"/>
              <a:t>								</a:t>
            </a:r>
            <a:r>
              <a:rPr lang="en-US" sz="1400" dirty="0" smtClean="0"/>
              <a:t>				Introduction </a:t>
            </a:r>
            <a:r>
              <a:rPr lang="en-US" sz="1400" dirty="0" smtClean="0"/>
              <a:t>to Lifestyle Medicine</a:t>
            </a:r>
          </a:p>
          <a:p>
            <a:pPr>
              <a:buNone/>
            </a:pPr>
            <a:r>
              <a:rPr lang="en-US" sz="1400" dirty="0" smtClean="0"/>
              <a:t>						</a:t>
            </a:r>
          </a:p>
          <a:p>
            <a:pPr>
              <a:buNone/>
            </a:pPr>
            <a:r>
              <a:rPr lang="en-US" sz="1400" dirty="0" smtClean="0"/>
              <a:t>		</a:t>
            </a:r>
            <a:endParaRPr lang="en-US" sz="1800" dirty="0" smtClean="0"/>
          </a:p>
          <a:p>
            <a:pPr algn="ctr">
              <a:buNone/>
            </a:pPr>
            <a:endParaRPr lang="en-US" sz="18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2355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Title 1"/>
          <p:cNvSpPr>
            <a:spLocks noGrp="1"/>
          </p:cNvSpPr>
          <p:nvPr>
            <p:ph type="title"/>
          </p:nvPr>
        </p:nvSpPr>
        <p:spPr/>
        <p:txBody>
          <a:bodyPr/>
          <a:lstStyle/>
          <a:p>
            <a:pPr algn="l" eaLnBrk="1" hangingPunct="1"/>
            <a:r>
              <a:rPr lang="en-US" dirty="0">
                <a:solidFill>
                  <a:srgbClr val="B64340"/>
                </a:solidFill>
                <a:latin typeface="Calibri" charset="0"/>
                <a:ea typeface="ＭＳ Ｐゴシック" charset="0"/>
                <a:cs typeface="ＭＳ Ｐゴシック" charset="0"/>
              </a:rPr>
              <a:t>Exercise Progression</a:t>
            </a:r>
          </a:p>
        </p:txBody>
      </p:sp>
      <p:sp>
        <p:nvSpPr>
          <p:cNvPr id="96258" name="Content Placeholder 2"/>
          <p:cNvSpPr>
            <a:spLocks noGrp="1"/>
          </p:cNvSpPr>
          <p:nvPr>
            <p:ph idx="1"/>
          </p:nvPr>
        </p:nvSpPr>
        <p:spPr>
          <a:xfrm>
            <a:off x="457200" y="1565640"/>
            <a:ext cx="8229600" cy="1434079"/>
          </a:xfrm>
        </p:spPr>
        <p:txBody>
          <a:bodyPr/>
          <a:lstStyle/>
          <a:p>
            <a:pPr marL="0" indent="0" eaLnBrk="1" hangingPunct="1">
              <a:buNone/>
            </a:pPr>
            <a:r>
              <a:rPr lang="en-US" dirty="0">
                <a:latin typeface="Calibri" charset="0"/>
                <a:ea typeface="ＭＳ Ｐゴシック" charset="0"/>
                <a:cs typeface="ＭＳ Ｐゴシック" charset="0"/>
              </a:rPr>
              <a:t>Start low and go slow</a:t>
            </a:r>
          </a:p>
          <a:p>
            <a:pPr marL="0" indent="0" eaLnBrk="1" hangingPunct="1">
              <a:buNone/>
            </a:pPr>
            <a:r>
              <a:rPr lang="ja-JP" altLang="en-US" sz="2400" dirty="0">
                <a:latin typeface="Calibri" charset="0"/>
                <a:ea typeface="ＭＳ Ｐゴシック" charset="0"/>
                <a:cs typeface="ＭＳ Ｐゴシック" charset="0"/>
              </a:rPr>
              <a:t>“</a:t>
            </a:r>
            <a:r>
              <a:rPr lang="en-US" altLang="ja-JP" sz="2400" dirty="0">
                <a:latin typeface="Calibri" charset="0"/>
                <a:ea typeface="ＭＳ Ｐゴシック" charset="0"/>
                <a:cs typeface="ＭＳ Ｐゴシック" charset="0"/>
              </a:rPr>
              <a:t>Gradual progression of exercise time, frequency and intensity is recommended for best adherence and least injury risk.</a:t>
            </a:r>
            <a:r>
              <a:rPr lang="ja-JP" altLang="en-US" sz="2400" dirty="0">
                <a:latin typeface="Calibri" charset="0"/>
                <a:ea typeface="ＭＳ Ｐゴシック" charset="0"/>
                <a:cs typeface="ＭＳ Ｐゴシック" charset="0"/>
              </a:rPr>
              <a:t>”</a:t>
            </a:r>
            <a:r>
              <a:rPr lang="en-US" altLang="ja-JP" sz="2400" dirty="0">
                <a:latin typeface="Calibri" charset="0"/>
                <a:ea typeface="ＭＳ Ｐゴシック" charset="0"/>
                <a:cs typeface="ＭＳ Ｐゴシック" charset="0"/>
              </a:rPr>
              <a:t> (ACSM)</a:t>
            </a:r>
            <a:endParaRPr lang="en-US" sz="2400" dirty="0">
              <a:latin typeface="Calibri" charset="0"/>
              <a:ea typeface="ＭＳ Ｐゴシック" charset="0"/>
              <a:cs typeface="ＭＳ Ｐゴシック" charset="0"/>
            </a:endParaRPr>
          </a:p>
        </p:txBody>
      </p:sp>
      <p:sp>
        <p:nvSpPr>
          <p:cNvPr id="3" name="TextBox 2"/>
          <p:cNvSpPr txBox="1"/>
          <p:nvPr/>
        </p:nvSpPr>
        <p:spPr>
          <a:xfrm>
            <a:off x="457200" y="3064533"/>
            <a:ext cx="4111493" cy="3816430"/>
          </a:xfrm>
          <a:prstGeom prst="rect">
            <a:avLst/>
          </a:prstGeom>
          <a:noFill/>
        </p:spPr>
        <p:txBody>
          <a:bodyPr wrap="square" rtlCol="0">
            <a:spAutoFit/>
          </a:bodyPr>
          <a:lstStyle/>
          <a:p>
            <a:r>
              <a:rPr lang="en-US" sz="2800" dirty="0" smtClean="0">
                <a:latin typeface="Calibri" charset="0"/>
                <a:ea typeface="ＭＳ Ｐゴシック" charset="0"/>
                <a:cs typeface="ＭＳ Ｐゴシック" charset="0"/>
              </a:rPr>
              <a:t>To Lose Weight:</a:t>
            </a:r>
            <a:endParaRPr lang="en-US" sz="2800" dirty="0">
              <a:latin typeface="Calibri" charset="0"/>
              <a:ea typeface="ＭＳ Ｐゴシック" charset="0"/>
              <a:cs typeface="ＭＳ Ｐゴシック" charset="0"/>
            </a:endParaRPr>
          </a:p>
          <a:p>
            <a:endParaRPr lang="en-US" sz="2800" dirty="0" smtClean="0">
              <a:latin typeface="Calibri" charset="0"/>
              <a:ea typeface="ＭＳ Ｐゴシック" charset="0"/>
              <a:cs typeface="ＭＳ Ｐゴシック" charset="0"/>
            </a:endParaRPr>
          </a:p>
          <a:p>
            <a:pPr marL="342900" indent="-342900">
              <a:buFontTx/>
              <a:buChar char="-"/>
            </a:pPr>
            <a:r>
              <a:rPr lang="en-US" sz="2400" dirty="0" smtClean="0">
                <a:latin typeface="Calibri" charset="0"/>
                <a:ea typeface="ＭＳ Ｐゴシック" charset="0"/>
                <a:cs typeface="ＭＳ Ｐゴシック" charset="0"/>
              </a:rPr>
              <a:t>30-60 minutes of moderate intensity physical activity a day</a:t>
            </a:r>
            <a:endParaRPr lang="en-US" sz="2400" dirty="0">
              <a:latin typeface="Calibri" charset="0"/>
              <a:ea typeface="ＭＳ Ｐゴシック" charset="0"/>
              <a:cs typeface="ＭＳ Ｐゴシック" charset="0"/>
            </a:endParaRPr>
          </a:p>
          <a:p>
            <a:pPr marL="342900" indent="-342900">
              <a:buFontTx/>
              <a:buChar char="-"/>
            </a:pPr>
            <a:r>
              <a:rPr lang="en-US" sz="2400" dirty="0" smtClean="0">
                <a:latin typeface="Calibri" charset="0"/>
                <a:ea typeface="ＭＳ Ｐゴシック" charset="0"/>
                <a:cs typeface="ＭＳ Ｐゴシック" charset="0"/>
              </a:rPr>
              <a:t>Frequent activity over long periods of time at low intensity will bring benefits for weight loss and health.</a:t>
            </a:r>
          </a:p>
          <a:p>
            <a:pPr marL="285750" indent="-285750">
              <a:buFontTx/>
              <a:buChar char="-"/>
            </a:pPr>
            <a:endParaRPr lang="en-US" dirty="0"/>
          </a:p>
        </p:txBody>
      </p:sp>
      <p:sp>
        <p:nvSpPr>
          <p:cNvPr id="6" name="TextBox 5"/>
          <p:cNvSpPr txBox="1"/>
          <p:nvPr/>
        </p:nvSpPr>
        <p:spPr>
          <a:xfrm>
            <a:off x="4721093" y="3064533"/>
            <a:ext cx="4111493" cy="2708434"/>
          </a:xfrm>
          <a:prstGeom prst="rect">
            <a:avLst/>
          </a:prstGeom>
          <a:noFill/>
        </p:spPr>
        <p:txBody>
          <a:bodyPr wrap="square" rtlCol="0">
            <a:spAutoFit/>
          </a:bodyPr>
          <a:lstStyle/>
          <a:p>
            <a:r>
              <a:rPr lang="en-US" sz="2800" dirty="0" smtClean="0">
                <a:latin typeface="Calibri" charset="0"/>
                <a:ea typeface="ＭＳ Ｐゴシック" charset="0"/>
                <a:cs typeface="ＭＳ Ｐゴシック" charset="0"/>
              </a:rPr>
              <a:t>To Maintain Weight Loss</a:t>
            </a:r>
            <a:endParaRPr lang="en-US" sz="2800" dirty="0">
              <a:latin typeface="Calibri" charset="0"/>
              <a:ea typeface="ＭＳ Ｐゴシック" charset="0"/>
              <a:cs typeface="ＭＳ Ｐゴシック" charset="0"/>
            </a:endParaRPr>
          </a:p>
          <a:p>
            <a:endParaRPr lang="en-US" sz="2800" dirty="0" smtClean="0">
              <a:latin typeface="Calibri" charset="0"/>
              <a:ea typeface="ＭＳ Ｐゴシック" charset="0"/>
              <a:cs typeface="ＭＳ Ｐゴシック" charset="0"/>
            </a:endParaRPr>
          </a:p>
          <a:p>
            <a:pPr marL="342900" indent="-342900">
              <a:buFontTx/>
              <a:buChar char="-"/>
            </a:pPr>
            <a:r>
              <a:rPr lang="en-US" sz="2400" dirty="0" smtClean="0">
                <a:latin typeface="Calibri" charset="0"/>
                <a:ea typeface="ＭＳ Ｐゴシック" charset="0"/>
                <a:cs typeface="ＭＳ Ｐゴシック" charset="0"/>
              </a:rPr>
              <a:t>60-90 minutes of moderate intensity physical activity per day</a:t>
            </a:r>
          </a:p>
          <a:p>
            <a:endParaRPr lang="en-US" sz="2400" dirty="0" smtClean="0">
              <a:latin typeface="Calibri" charset="0"/>
              <a:ea typeface="ＭＳ Ｐゴシック" charset="0"/>
              <a:cs typeface="ＭＳ Ｐゴシック" charset="0"/>
            </a:endParaRPr>
          </a:p>
          <a:p>
            <a:endParaRPr lang="en-US"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93363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Rot="1" noChangeArrowheads="1"/>
          </p:cNvSpPr>
          <p:nvPr>
            <p:ph type="title"/>
          </p:nvPr>
        </p:nvSpPr>
        <p:spPr/>
        <p:txBody>
          <a:bodyPr rtlCol="0">
            <a:normAutofit fontScale="90000"/>
          </a:bodyPr>
          <a:lstStyle/>
          <a:p>
            <a:pPr algn="l" eaLnBrk="1" fontAlgn="auto" hangingPunct="1">
              <a:spcAft>
                <a:spcPts val="0"/>
              </a:spcAft>
              <a:defRPr/>
            </a:pPr>
            <a:r>
              <a:rPr lang="en-US" sz="4000" dirty="0">
                <a:solidFill>
                  <a:srgbClr val="B64340"/>
                </a:solidFill>
                <a:latin typeface="Arial" pitchFamily="-103" charset="0"/>
                <a:ea typeface="ＭＳ Ｐゴシック" pitchFamily="-103" charset="-128"/>
                <a:cs typeface="ＭＳ Ｐゴシック" pitchFamily="-103" charset="-128"/>
              </a:rPr>
              <a:t>There are four parts of the exercise </a:t>
            </a:r>
            <a:r>
              <a:rPr lang="en-US" sz="4000" dirty="0" smtClean="0">
                <a:solidFill>
                  <a:srgbClr val="B64340"/>
                </a:solidFill>
                <a:latin typeface="Arial" pitchFamily="-103" charset="0"/>
                <a:ea typeface="ＭＳ Ｐゴシック" pitchFamily="-103" charset="-128"/>
                <a:cs typeface="ＭＳ Ｐゴシック" pitchFamily="-103" charset="-128"/>
              </a:rPr>
              <a:t>prescription…</a:t>
            </a:r>
            <a:endParaRPr lang="en-US" sz="4000" dirty="0">
              <a:solidFill>
                <a:srgbClr val="B64340"/>
              </a:solidFill>
              <a:latin typeface="Arial" pitchFamily="-103" charset="0"/>
              <a:ea typeface="ＭＳ Ｐゴシック" pitchFamily="-103" charset="-128"/>
              <a:cs typeface="ＭＳ Ｐゴシック" pitchFamily="-103" charset="-128"/>
            </a:endParaRPr>
          </a:p>
        </p:txBody>
      </p:sp>
      <p:sp>
        <p:nvSpPr>
          <p:cNvPr id="2" name="Content Placeholder 1"/>
          <p:cNvSpPr>
            <a:spLocks noGrp="1"/>
          </p:cNvSpPr>
          <p:nvPr>
            <p:ph idx="1"/>
          </p:nvPr>
        </p:nvSpPr>
        <p:spPr/>
        <p:txBody>
          <a:bodyPr/>
          <a:lstStyle/>
          <a:p>
            <a:r>
              <a:rPr lang="en-US" dirty="0" smtClean="0"/>
              <a:t>F: Frequency- how often?</a:t>
            </a:r>
          </a:p>
          <a:p>
            <a:r>
              <a:rPr lang="en-US" dirty="0" smtClean="0"/>
              <a:t>I: Intensity- how hard?</a:t>
            </a:r>
          </a:p>
          <a:p>
            <a:r>
              <a:rPr lang="en-US" dirty="0" smtClean="0"/>
              <a:t>T: Time- how long?</a:t>
            </a:r>
          </a:p>
          <a:p>
            <a:r>
              <a:rPr lang="en-US" dirty="0" smtClean="0"/>
              <a:t>T: Type- what?</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93323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B64340"/>
                </a:solidFill>
              </a:rPr>
              <a:t>F.I.T.T.</a:t>
            </a:r>
            <a:endParaRPr lang="en-US" dirty="0">
              <a:solidFill>
                <a:srgbClr val="B64340"/>
              </a:solidFill>
            </a:endParaRPr>
          </a:p>
        </p:txBody>
      </p:sp>
      <p:sp>
        <p:nvSpPr>
          <p:cNvPr id="3" name="Content Placeholder 2"/>
          <p:cNvSpPr>
            <a:spLocks noGrp="1"/>
          </p:cNvSpPr>
          <p:nvPr>
            <p:ph idx="1"/>
          </p:nvPr>
        </p:nvSpPr>
        <p:spPr/>
        <p:txBody>
          <a:bodyPr>
            <a:normAutofit fontScale="92500" lnSpcReduction="10000"/>
          </a:bodyPr>
          <a:lstStyle/>
          <a:p>
            <a:r>
              <a:rPr lang="en-US" b="1" dirty="0" smtClean="0"/>
              <a:t>Frequency</a:t>
            </a:r>
            <a:r>
              <a:rPr lang="en-US" dirty="0" smtClean="0"/>
              <a:t>: number of sessions or workouts</a:t>
            </a:r>
          </a:p>
          <a:p>
            <a:pPr lvl="1"/>
            <a:r>
              <a:rPr lang="en-US" dirty="0" smtClean="0"/>
              <a:t>Ex. I will walk 3 times per week</a:t>
            </a:r>
          </a:p>
          <a:p>
            <a:r>
              <a:rPr lang="en-US" b="1" dirty="0" smtClean="0"/>
              <a:t>Intensity</a:t>
            </a:r>
            <a:r>
              <a:rPr lang="en-US" dirty="0" smtClean="0"/>
              <a:t>: difficulty of the exercise</a:t>
            </a:r>
          </a:p>
          <a:p>
            <a:pPr lvl="1"/>
            <a:r>
              <a:rPr lang="en-US" dirty="0" smtClean="0"/>
              <a:t>Ex. I will walk at a moderate intensity, such that I will be able to talk, but not be able to sing</a:t>
            </a:r>
          </a:p>
          <a:p>
            <a:pPr lvl="3"/>
            <a:r>
              <a:rPr lang="en-US" dirty="0" smtClean="0"/>
              <a:t>More on intensity in upcoming slides</a:t>
            </a:r>
          </a:p>
          <a:p>
            <a:r>
              <a:rPr lang="en-US" b="1" dirty="0" smtClean="0"/>
              <a:t>Time</a:t>
            </a:r>
            <a:r>
              <a:rPr lang="en-US" dirty="0" smtClean="0"/>
              <a:t>: number of minutes of activity</a:t>
            </a:r>
          </a:p>
          <a:p>
            <a:pPr lvl="1"/>
            <a:r>
              <a:rPr lang="en-US" dirty="0" smtClean="0"/>
              <a:t>Ex. I will walk for 30 minutes during each session</a:t>
            </a:r>
          </a:p>
          <a:p>
            <a:r>
              <a:rPr lang="en-US" b="1" dirty="0" smtClean="0"/>
              <a:t>Type</a:t>
            </a:r>
            <a:r>
              <a:rPr lang="en-US" dirty="0" smtClean="0"/>
              <a:t>: choice of activity to engage in</a:t>
            </a:r>
          </a:p>
          <a:p>
            <a:pPr lvl="1"/>
            <a:r>
              <a:rPr lang="en-US" dirty="0" smtClean="0"/>
              <a:t>Ex. I will swim…, I will bike…, I will walk…, etc.</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Grp="1" noRot="1" noChangeArrowheads="1"/>
          </p:cNvSpPr>
          <p:nvPr>
            <p:ph type="title"/>
          </p:nvPr>
        </p:nvSpPr>
        <p:spPr/>
        <p:txBody>
          <a:bodyPr/>
          <a:lstStyle/>
          <a:p>
            <a:pPr algn="l" eaLnBrk="1" hangingPunct="1"/>
            <a:r>
              <a:rPr lang="en-US" dirty="0">
                <a:solidFill>
                  <a:srgbClr val="B64340"/>
                </a:solidFill>
                <a:latin typeface="Arial" charset="0"/>
                <a:ea typeface="ＭＳ Ｐゴシック" charset="0"/>
                <a:cs typeface="ＭＳ Ｐゴシック" charset="0"/>
              </a:rPr>
              <a:t>Intensity Using Heart Rate</a:t>
            </a:r>
          </a:p>
        </p:txBody>
      </p:sp>
      <p:sp>
        <p:nvSpPr>
          <p:cNvPr id="117762" name="Rectangle 3"/>
          <p:cNvSpPr>
            <a:spLocks noGrp="1" noChangeArrowheads="1"/>
          </p:cNvSpPr>
          <p:nvPr>
            <p:ph idx="1"/>
          </p:nvPr>
        </p:nvSpPr>
        <p:spPr>
          <a:xfrm>
            <a:off x="576385" y="1600200"/>
            <a:ext cx="7991230" cy="4525963"/>
          </a:xfrm>
        </p:spPr>
        <p:txBody>
          <a:bodyPr>
            <a:normAutofit fontScale="92500"/>
          </a:bodyPr>
          <a:lstStyle/>
          <a:p>
            <a:pPr>
              <a:buFont typeface="Wingdings" charset="0"/>
              <a:buNone/>
            </a:pPr>
            <a:r>
              <a:rPr lang="en-US" sz="3676" dirty="0" smtClean="0">
                <a:latin typeface="Calibri" charset="0"/>
                <a:ea typeface="ＭＳ Ｐゴシック" charset="0"/>
              </a:rPr>
              <a:t>Maximum Heart Rate = 220 – Age (in years)*</a:t>
            </a:r>
          </a:p>
          <a:p>
            <a:pPr lvl="2" eaLnBrk="1" hangingPunct="1">
              <a:buFont typeface="Wingdings" charset="0"/>
              <a:buNone/>
            </a:pPr>
            <a:endParaRPr lang="en-US" dirty="0" smtClean="0">
              <a:latin typeface="Calibri" charset="0"/>
              <a:ea typeface="ＭＳ Ｐゴシック" charset="0"/>
            </a:endParaRPr>
          </a:p>
          <a:p>
            <a:pPr lvl="2" eaLnBrk="1" hangingPunct="1">
              <a:buFont typeface="Wingdings" charset="0"/>
              <a:buChar char="n"/>
            </a:pPr>
            <a:r>
              <a:rPr lang="en-US" dirty="0" smtClean="0">
                <a:latin typeface="Arial" charset="0"/>
                <a:ea typeface="ＭＳ Ｐゴシック" charset="0"/>
              </a:rPr>
              <a:t>Very </a:t>
            </a:r>
            <a:r>
              <a:rPr lang="en-US" dirty="0">
                <a:latin typeface="Arial" charset="0"/>
                <a:ea typeface="ＭＳ Ｐゴシック" charset="0"/>
              </a:rPr>
              <a:t>light = &lt;50 % of maximal heart rate</a:t>
            </a:r>
          </a:p>
          <a:p>
            <a:pPr lvl="2" eaLnBrk="1" hangingPunct="1">
              <a:buFont typeface="Wingdings" charset="0"/>
              <a:buChar char="n"/>
            </a:pPr>
            <a:r>
              <a:rPr lang="en-US" dirty="0">
                <a:latin typeface="Arial" charset="0"/>
                <a:ea typeface="ＭＳ Ｐゴシック" charset="0"/>
              </a:rPr>
              <a:t>Light = 50-63 % of maximal heart rate</a:t>
            </a:r>
          </a:p>
          <a:p>
            <a:pPr lvl="2" eaLnBrk="1" hangingPunct="1">
              <a:buFont typeface="Wingdings" charset="0"/>
              <a:buChar char="n"/>
            </a:pPr>
            <a:r>
              <a:rPr lang="en-US" dirty="0">
                <a:latin typeface="Arial" charset="0"/>
                <a:ea typeface="ＭＳ Ｐゴシック" charset="0"/>
              </a:rPr>
              <a:t>Moderate = 64-76 % of maximal heart rate</a:t>
            </a:r>
          </a:p>
          <a:p>
            <a:pPr lvl="2" eaLnBrk="1" hangingPunct="1">
              <a:buFont typeface="Wingdings" charset="0"/>
              <a:buChar char="n"/>
            </a:pPr>
            <a:r>
              <a:rPr lang="en-US" dirty="0">
                <a:latin typeface="Arial" charset="0"/>
                <a:ea typeface="ＭＳ Ｐゴシック" charset="0"/>
              </a:rPr>
              <a:t>Vigorous = 77-93 % of maximal heart rate</a:t>
            </a:r>
          </a:p>
          <a:p>
            <a:pPr lvl="2" eaLnBrk="1" hangingPunct="1">
              <a:buFont typeface="Wingdings" charset="0"/>
              <a:buChar char="n"/>
            </a:pPr>
            <a:r>
              <a:rPr lang="en-US" dirty="0">
                <a:latin typeface="Arial" charset="0"/>
                <a:ea typeface="ＭＳ Ｐゴシック" charset="0"/>
              </a:rPr>
              <a:t>Very Hard = &gt;94 % of maximal heart rate</a:t>
            </a:r>
          </a:p>
          <a:p>
            <a:pPr lvl="2" eaLnBrk="1" hangingPunct="1">
              <a:buFont typeface="Wingdings" charset="0"/>
              <a:buChar char="n"/>
            </a:pPr>
            <a:r>
              <a:rPr lang="en-US" dirty="0">
                <a:latin typeface="Arial" charset="0"/>
                <a:ea typeface="ＭＳ Ｐゴシック" charset="0"/>
              </a:rPr>
              <a:t>Maximal = 100% of maximal heart rate</a:t>
            </a:r>
            <a:r>
              <a:rPr lang="en-US" dirty="0">
                <a:latin typeface="Calibri" charset="0"/>
                <a:ea typeface="ＭＳ Ｐゴシック" charset="0"/>
              </a:rPr>
              <a:t> </a:t>
            </a:r>
            <a:endParaRPr lang="en-US" dirty="0" smtClean="0">
              <a:latin typeface="Calibri" charset="0"/>
              <a:ea typeface="ＭＳ Ｐゴシック" charset="0"/>
            </a:endParaRPr>
          </a:p>
          <a:p>
            <a:pPr eaLnBrk="1" hangingPunct="1">
              <a:buNone/>
            </a:pPr>
            <a:endParaRPr lang="en-US" sz="1400" dirty="0" smtClean="0">
              <a:latin typeface="Calibri" charset="0"/>
              <a:ea typeface="ＭＳ Ｐゴシック" charset="0"/>
              <a:cs typeface="ＭＳ Ｐゴシック" charset="0"/>
            </a:endParaRPr>
          </a:p>
          <a:p>
            <a:pPr eaLnBrk="1" hangingPunct="1">
              <a:buNone/>
            </a:pPr>
            <a:endParaRPr lang="en-US" sz="1400" dirty="0" smtClean="0">
              <a:latin typeface="Calibri" charset="0"/>
              <a:ea typeface="ＭＳ Ｐゴシック" charset="0"/>
              <a:cs typeface="ＭＳ Ｐゴシック" charset="0"/>
            </a:endParaRPr>
          </a:p>
          <a:p>
            <a:pPr eaLnBrk="1" hangingPunct="1">
              <a:buNone/>
            </a:pPr>
            <a:r>
              <a:rPr lang="en-US" sz="1400" dirty="0" smtClean="0">
                <a:latin typeface="Calibri" charset="0"/>
                <a:ea typeface="ＭＳ Ｐゴシック" charset="0"/>
                <a:cs typeface="ＭＳ Ｐゴシック" charset="0"/>
              </a:rPr>
              <a:t>*Maximal Heart Rate calculation is not accurate in the elderly or in people taking a beta-blocker</a:t>
            </a:r>
            <a:endParaRPr lang="en-US" sz="1400" dirty="0">
              <a:latin typeface="Calibri" charset="0"/>
              <a:ea typeface="ＭＳ Ｐゴシック" charset="0"/>
              <a:cs typeface="ＭＳ Ｐゴシック" charset="0"/>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81568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Title 9"/>
          <p:cNvSpPr>
            <a:spLocks noGrp="1"/>
          </p:cNvSpPr>
          <p:nvPr>
            <p:ph type="title"/>
          </p:nvPr>
        </p:nvSpPr>
        <p:spPr/>
        <p:txBody>
          <a:bodyPr/>
          <a:lstStyle/>
          <a:p>
            <a:pPr algn="l" eaLnBrk="1" hangingPunct="1"/>
            <a:r>
              <a:rPr lang="en-US" dirty="0">
                <a:solidFill>
                  <a:srgbClr val="B64340"/>
                </a:solidFill>
                <a:latin typeface="Calibri" charset="0"/>
                <a:ea typeface="ＭＳ Ｐゴシック" charset="0"/>
                <a:cs typeface="ＭＳ Ｐゴシック" charset="0"/>
              </a:rPr>
              <a:t>Borg Scale of Perceived Exertion</a:t>
            </a:r>
          </a:p>
        </p:txBody>
      </p:sp>
      <p:pic>
        <p:nvPicPr>
          <p:cNvPr id="119810" name="Content Placeholder 8" descr="exert1.gif"/>
          <p:cNvPicPr>
            <a:picLocks noGrp="1" noChangeAspect="1"/>
          </p:cNvPicPr>
          <p:nvPr>
            <p:ph sz="half" idx="1"/>
          </p:nvPr>
        </p:nvPicPr>
        <p:blipFill>
          <a:blip r:embed="rId2">
            <a:extLst>
              <a:ext uri="{28A0092B-C50C-407E-A947-70E740481C1C}">
                <a14:useLocalDpi xmlns:a14="http://schemas.microsoft.com/office/drawing/2010/main" val="0"/>
              </a:ext>
            </a:extLst>
          </a:blip>
          <a:srcRect l="-39553" r="-39553"/>
          <a:stretch>
            <a:fillRect/>
          </a:stretch>
        </p:blipFill>
        <p:spPr/>
      </p:pic>
      <p:sp>
        <p:nvSpPr>
          <p:cNvPr id="119811" name="Content Placeholder 10"/>
          <p:cNvSpPr>
            <a:spLocks noGrp="1"/>
          </p:cNvSpPr>
          <p:nvPr>
            <p:ph sz="half" idx="2"/>
          </p:nvPr>
        </p:nvSpPr>
        <p:spPr/>
        <p:txBody>
          <a:bodyPr/>
          <a:lstStyle/>
          <a:p>
            <a:pPr eaLnBrk="1" hangingPunct="1">
              <a:buFont typeface="Wingdings" charset="0"/>
              <a:buChar char="n"/>
            </a:pPr>
            <a:r>
              <a:rPr lang="en-US">
                <a:latin typeface="Calibri" charset="0"/>
                <a:ea typeface="ＭＳ Ｐゴシック" charset="0"/>
                <a:cs typeface="ＭＳ Ｐゴシック" charset="0"/>
              </a:rPr>
              <a:t>Used in all cardiac rehab centers</a:t>
            </a:r>
          </a:p>
        </p:txBody>
      </p:sp>
      <p:sp>
        <p:nvSpPr>
          <p:cNvPr id="119812" name="TextBox 11"/>
          <p:cNvSpPr txBox="1">
            <a:spLocks noChangeArrowheads="1"/>
          </p:cNvSpPr>
          <p:nvPr/>
        </p:nvSpPr>
        <p:spPr bwMode="auto">
          <a:xfrm>
            <a:off x="1219200" y="6400800"/>
            <a:ext cx="2667000" cy="369888"/>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spAutoFit/>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r>
              <a:rPr lang="en-US" sz="1800"/>
              <a:t>RPE Scale, G. Borg, 1998</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50426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2"/>
          <p:cNvSpPr>
            <a:spLocks noGrp="1" noRot="1" noChangeArrowheads="1"/>
          </p:cNvSpPr>
          <p:nvPr>
            <p:ph type="title"/>
          </p:nvPr>
        </p:nvSpPr>
        <p:spPr/>
        <p:txBody>
          <a:bodyPr>
            <a:normAutofit/>
          </a:bodyPr>
          <a:lstStyle/>
          <a:p>
            <a:pPr algn="l" eaLnBrk="1" hangingPunct="1"/>
            <a:r>
              <a:rPr lang="en-US" sz="4000" dirty="0">
                <a:solidFill>
                  <a:srgbClr val="B64340"/>
                </a:solidFill>
                <a:latin typeface="Arial" charset="0"/>
                <a:ea typeface="ＭＳ Ｐゴシック" charset="0"/>
                <a:cs typeface="ＭＳ Ｐゴシック" charset="0"/>
              </a:rPr>
              <a:t>Intensity Using the Sing Test</a:t>
            </a:r>
          </a:p>
        </p:txBody>
      </p:sp>
      <p:sp>
        <p:nvSpPr>
          <p:cNvPr id="122882" name="Rectangle 3"/>
          <p:cNvSpPr>
            <a:spLocks noGrp="1" noChangeArrowheads="1"/>
          </p:cNvSpPr>
          <p:nvPr>
            <p:ph type="body" sz="half" idx="1"/>
          </p:nvPr>
        </p:nvSpPr>
        <p:spPr/>
        <p:txBody>
          <a:bodyPr/>
          <a:lstStyle/>
          <a:p>
            <a:pPr eaLnBrk="1" hangingPunct="1"/>
            <a:r>
              <a:rPr lang="en-US" sz="2800" dirty="0">
                <a:latin typeface="Arial" charset="0"/>
                <a:ea typeface="ＭＳ Ｐゴシック" charset="0"/>
                <a:cs typeface="ＭＳ Ｐゴシック" charset="0"/>
              </a:rPr>
              <a:t>Sing Test</a:t>
            </a:r>
          </a:p>
          <a:p>
            <a:pPr lvl="1" eaLnBrk="1" hangingPunct="1">
              <a:buFont typeface="Arial"/>
              <a:buChar char="•"/>
            </a:pPr>
            <a:r>
              <a:rPr lang="en-US" sz="2400" dirty="0">
                <a:latin typeface="Arial" charset="0"/>
                <a:ea typeface="ＭＳ Ｐゴシック" charset="0"/>
              </a:rPr>
              <a:t>Low intensity</a:t>
            </a:r>
          </a:p>
          <a:p>
            <a:pPr lvl="2" eaLnBrk="1" hangingPunct="1"/>
            <a:r>
              <a:rPr lang="en-US" sz="2000" dirty="0">
                <a:latin typeface="Arial" charset="0"/>
                <a:ea typeface="ＭＳ Ｐゴシック" charset="0"/>
              </a:rPr>
              <a:t>You can sing while exercising.</a:t>
            </a:r>
          </a:p>
          <a:p>
            <a:pPr lvl="1" eaLnBrk="1" hangingPunct="1">
              <a:buFont typeface="Arial"/>
              <a:buChar char="•"/>
            </a:pPr>
            <a:r>
              <a:rPr lang="en-US" sz="2400" dirty="0">
                <a:latin typeface="Arial" charset="0"/>
                <a:ea typeface="ＭＳ Ｐゴシック" charset="0"/>
              </a:rPr>
              <a:t>Moderate intensity</a:t>
            </a:r>
          </a:p>
          <a:p>
            <a:pPr lvl="2" eaLnBrk="1" hangingPunct="1"/>
            <a:r>
              <a:rPr lang="en-US" sz="2000" dirty="0">
                <a:latin typeface="Arial" charset="0"/>
                <a:ea typeface="ＭＳ Ｐゴシック" charset="0"/>
              </a:rPr>
              <a:t>You can easily talk while exercising but not sing.</a:t>
            </a:r>
          </a:p>
          <a:p>
            <a:pPr lvl="1" eaLnBrk="1" hangingPunct="1">
              <a:buFont typeface="Arial"/>
              <a:buChar char="•"/>
            </a:pPr>
            <a:r>
              <a:rPr lang="en-US" sz="2400" dirty="0">
                <a:latin typeface="Arial" charset="0"/>
                <a:ea typeface="ＭＳ Ｐゴシック" charset="0"/>
              </a:rPr>
              <a:t>Vigorous intensity</a:t>
            </a:r>
          </a:p>
          <a:p>
            <a:pPr lvl="2" eaLnBrk="1" hangingPunct="1"/>
            <a:r>
              <a:rPr lang="en-US" sz="2000" dirty="0">
                <a:latin typeface="Arial" charset="0"/>
                <a:ea typeface="ＭＳ Ｐゴシック" charset="0"/>
              </a:rPr>
              <a:t>It is difficult to talk while exercising.</a:t>
            </a:r>
          </a:p>
        </p:txBody>
      </p:sp>
      <p:pic>
        <p:nvPicPr>
          <p:cNvPr id="5" name="Picture 4"/>
          <p:cNvPicPr>
            <a:picLocks noChangeAspect="1"/>
          </p:cNvPicPr>
          <p:nvPr/>
        </p:nvPicPr>
        <p:blipFill>
          <a:blip r:embed="rId3"/>
          <a:stretch>
            <a:fillRect/>
          </a:stretch>
        </p:blipFill>
        <p:spPr>
          <a:xfrm>
            <a:off x="5232201" y="1579191"/>
            <a:ext cx="3039754" cy="4261338"/>
          </a:xfrm>
          <a:prstGeom prst="rect">
            <a:avLst/>
          </a:prstGeom>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39828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 Box 5"/>
          <p:cNvSpPr txBox="1">
            <a:spLocks noChangeArrowheads="1"/>
          </p:cNvSpPr>
          <p:nvPr/>
        </p:nvSpPr>
        <p:spPr bwMode="auto">
          <a:xfrm>
            <a:off x="520003" y="304800"/>
            <a:ext cx="8041175" cy="701675"/>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square">
            <a:spAutoFit/>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pPr algn="r"/>
            <a:r>
              <a:rPr lang="en-US" sz="4000" dirty="0">
                <a:solidFill>
                  <a:srgbClr val="B64340"/>
                </a:solidFill>
                <a:latin typeface="Arial" charset="0"/>
              </a:rPr>
              <a:t>Lifestyle Exercise</a:t>
            </a:r>
          </a:p>
        </p:txBody>
      </p:sp>
      <p:sp>
        <p:nvSpPr>
          <p:cNvPr id="132099" name="Text Box 6"/>
          <p:cNvSpPr txBox="1">
            <a:spLocks noChangeArrowheads="1"/>
          </p:cNvSpPr>
          <p:nvPr/>
        </p:nvSpPr>
        <p:spPr bwMode="auto">
          <a:xfrm>
            <a:off x="1127125" y="3021013"/>
            <a:ext cx="184150" cy="366712"/>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endParaRPr lang="en-US" sz="1800"/>
          </a:p>
        </p:txBody>
      </p:sp>
      <p:sp>
        <p:nvSpPr>
          <p:cNvPr id="309255" name="Text Box 7"/>
          <p:cNvSpPr txBox="1">
            <a:spLocks noChangeArrowheads="1"/>
          </p:cNvSpPr>
          <p:nvPr/>
        </p:nvSpPr>
        <p:spPr bwMode="auto">
          <a:xfrm>
            <a:off x="4770716" y="2548800"/>
            <a:ext cx="3790462" cy="2289175"/>
          </a:xfrm>
          <a:prstGeom prst="rect">
            <a:avLst/>
          </a:prstGeom>
          <a:noFill/>
          <a:ln w="9525">
            <a:noFill/>
            <a:miter lim="800000"/>
            <a:headEnd/>
            <a:tailEnd/>
          </a:ln>
          <a:effectLst/>
        </p:spPr>
        <p:txBody>
          <a:bodyPr wrap="square">
            <a:spAutoFit/>
          </a:bodyPr>
          <a:lstStyle>
            <a:lvl1pPr>
              <a:defRPr sz="2400">
                <a:solidFill>
                  <a:schemeClr val="tx1"/>
                </a:solidFill>
                <a:latin typeface="Garamond" charset="0"/>
                <a:ea typeface="ＭＳ Ｐゴシック" charset="0"/>
                <a:cs typeface="ＭＳ Ｐゴシック" charset="0"/>
              </a:defRPr>
            </a:lvl1pPr>
            <a:lvl2pPr marL="37931725" indent="-37474525">
              <a:defRPr sz="2400">
                <a:solidFill>
                  <a:schemeClr val="tx1"/>
                </a:solidFill>
                <a:latin typeface="Garamond" charset="0"/>
                <a:ea typeface="ＭＳ Ｐゴシック" charset="0"/>
              </a:defRPr>
            </a:lvl2pPr>
            <a:lvl3pPr>
              <a:defRPr sz="2400">
                <a:solidFill>
                  <a:schemeClr val="tx1"/>
                </a:solidFill>
                <a:latin typeface="Garamond" charset="0"/>
                <a:ea typeface="ＭＳ Ｐゴシック" charset="0"/>
              </a:defRPr>
            </a:lvl3pPr>
            <a:lvl4pPr>
              <a:defRPr sz="2400">
                <a:solidFill>
                  <a:schemeClr val="tx1"/>
                </a:solidFill>
                <a:latin typeface="Garamond" charset="0"/>
                <a:ea typeface="ＭＳ Ｐゴシック" charset="0"/>
              </a:defRPr>
            </a:lvl4pPr>
            <a:lvl5pPr>
              <a:defRPr sz="2400">
                <a:solidFill>
                  <a:schemeClr val="tx1"/>
                </a:solidFill>
                <a:latin typeface="Garamond" charset="0"/>
                <a:ea typeface="ＭＳ Ｐゴシック" charset="0"/>
              </a:defRPr>
            </a:lvl5pPr>
            <a:lvl6pPr marL="457200" eaLnBrk="0" fontAlgn="base" hangingPunct="0">
              <a:spcBef>
                <a:spcPct val="0"/>
              </a:spcBef>
              <a:spcAft>
                <a:spcPct val="0"/>
              </a:spcAft>
              <a:defRPr sz="2400">
                <a:solidFill>
                  <a:schemeClr val="tx1"/>
                </a:solidFill>
                <a:latin typeface="Garamond" charset="0"/>
                <a:ea typeface="ＭＳ Ｐゴシック" charset="0"/>
              </a:defRPr>
            </a:lvl6pPr>
            <a:lvl7pPr marL="914400" eaLnBrk="0" fontAlgn="base" hangingPunct="0">
              <a:spcBef>
                <a:spcPct val="0"/>
              </a:spcBef>
              <a:spcAft>
                <a:spcPct val="0"/>
              </a:spcAft>
              <a:defRPr sz="2400">
                <a:solidFill>
                  <a:schemeClr val="tx1"/>
                </a:solidFill>
                <a:latin typeface="Garamond" charset="0"/>
                <a:ea typeface="ＭＳ Ｐゴシック" charset="0"/>
              </a:defRPr>
            </a:lvl7pPr>
            <a:lvl8pPr marL="1371600" eaLnBrk="0" fontAlgn="base" hangingPunct="0">
              <a:spcBef>
                <a:spcPct val="0"/>
              </a:spcBef>
              <a:spcAft>
                <a:spcPct val="0"/>
              </a:spcAft>
              <a:defRPr sz="2400">
                <a:solidFill>
                  <a:schemeClr val="tx1"/>
                </a:solidFill>
                <a:latin typeface="Garamond" charset="0"/>
                <a:ea typeface="ＭＳ Ｐゴシック" charset="0"/>
              </a:defRPr>
            </a:lvl8pPr>
            <a:lvl9pPr marL="1828800" eaLnBrk="0" fontAlgn="base" hangingPunct="0">
              <a:spcBef>
                <a:spcPct val="0"/>
              </a:spcBef>
              <a:spcAft>
                <a:spcPct val="0"/>
              </a:spcAft>
              <a:defRPr sz="2400">
                <a:solidFill>
                  <a:schemeClr val="tx1"/>
                </a:solidFill>
                <a:latin typeface="Garamond" charset="0"/>
                <a:ea typeface="ＭＳ Ｐゴシック" charset="0"/>
              </a:defRPr>
            </a:lvl9pPr>
          </a:lstStyle>
          <a:p>
            <a:pPr>
              <a:defRPr/>
            </a:pPr>
            <a:r>
              <a:rPr lang="en-US" sz="1800" dirty="0" smtClean="0">
                <a:effectLst>
                  <a:outerShdw blurRad="38100" dist="38100" dir="2700000" algn="tl">
                    <a:srgbClr val="1F497D"/>
                  </a:outerShdw>
                </a:effectLst>
                <a:latin typeface="Arial" charset="0"/>
              </a:rPr>
              <a:t>Taking the stairs</a:t>
            </a:r>
          </a:p>
          <a:p>
            <a:pPr>
              <a:defRPr/>
            </a:pPr>
            <a:r>
              <a:rPr lang="en-US" sz="1800" dirty="0" smtClean="0">
                <a:effectLst>
                  <a:outerShdw blurRad="38100" dist="38100" dir="2700000" algn="tl">
                    <a:srgbClr val="1F497D"/>
                  </a:outerShdw>
                </a:effectLst>
                <a:latin typeface="Arial" charset="0"/>
              </a:rPr>
              <a:t>Parking in a space far from store</a:t>
            </a:r>
          </a:p>
          <a:p>
            <a:pPr>
              <a:defRPr/>
            </a:pPr>
            <a:r>
              <a:rPr lang="en-US" sz="1800" dirty="0" smtClean="0">
                <a:effectLst>
                  <a:outerShdw blurRad="38100" dist="38100" dir="2700000" algn="tl">
                    <a:srgbClr val="1F497D"/>
                  </a:outerShdw>
                </a:effectLst>
                <a:latin typeface="Arial" charset="0"/>
              </a:rPr>
              <a:t>Bicycling to work</a:t>
            </a:r>
          </a:p>
          <a:p>
            <a:pPr>
              <a:defRPr/>
            </a:pPr>
            <a:r>
              <a:rPr lang="en-US" sz="1800" dirty="0" smtClean="0">
                <a:effectLst>
                  <a:outerShdw blurRad="38100" dist="38100" dir="2700000" algn="tl">
                    <a:srgbClr val="1F497D"/>
                  </a:outerShdw>
                </a:effectLst>
                <a:latin typeface="Arial" charset="0"/>
              </a:rPr>
              <a:t>Walking during your lunch break</a:t>
            </a:r>
          </a:p>
          <a:p>
            <a:pPr>
              <a:defRPr/>
            </a:pPr>
            <a:r>
              <a:rPr lang="en-US" sz="1800" dirty="0" smtClean="0">
                <a:effectLst>
                  <a:outerShdw blurRad="38100" dist="38100" dir="2700000" algn="tl">
                    <a:srgbClr val="1F497D"/>
                  </a:outerShdw>
                </a:effectLst>
                <a:latin typeface="Arial" charset="0"/>
              </a:rPr>
              <a:t>Walking your dog</a:t>
            </a:r>
          </a:p>
          <a:p>
            <a:pPr>
              <a:defRPr/>
            </a:pPr>
            <a:r>
              <a:rPr lang="en-US" sz="1800" dirty="0" smtClean="0">
                <a:effectLst>
                  <a:outerShdw blurRad="38100" dist="38100" dir="2700000" algn="tl">
                    <a:srgbClr val="1F497D"/>
                  </a:outerShdw>
                </a:effectLst>
                <a:latin typeface="Arial" charset="0"/>
              </a:rPr>
              <a:t>Walking to the train or bus stop</a:t>
            </a:r>
          </a:p>
          <a:p>
            <a:pPr>
              <a:defRPr/>
            </a:pPr>
            <a:r>
              <a:rPr lang="en-US" sz="1800" dirty="0" smtClean="0">
                <a:effectLst>
                  <a:outerShdw blurRad="38100" dist="38100" dir="2700000" algn="tl">
                    <a:srgbClr val="1F497D"/>
                  </a:outerShdw>
                </a:effectLst>
                <a:latin typeface="Arial" charset="0"/>
              </a:rPr>
              <a:t>Raking the leaves</a:t>
            </a:r>
          </a:p>
          <a:p>
            <a:pPr>
              <a:defRPr/>
            </a:pPr>
            <a:r>
              <a:rPr lang="en-US" sz="1800" dirty="0" smtClean="0">
                <a:effectLst>
                  <a:outerShdw blurRad="38100" dist="38100" dir="2700000" algn="tl">
                    <a:srgbClr val="1F497D"/>
                  </a:outerShdw>
                </a:effectLst>
                <a:latin typeface="Arial" charset="0"/>
              </a:rPr>
              <a:t>Vacuuming the house</a:t>
            </a:r>
          </a:p>
        </p:txBody>
      </p:sp>
      <p:pic>
        <p:nvPicPr>
          <p:cNvPr id="6" name="Picture 5"/>
          <p:cNvPicPr>
            <a:picLocks noChangeAspect="1"/>
          </p:cNvPicPr>
          <p:nvPr/>
        </p:nvPicPr>
        <p:blipFill>
          <a:blip r:embed="rId3"/>
          <a:stretch>
            <a:fillRect/>
          </a:stretch>
        </p:blipFill>
        <p:spPr>
          <a:xfrm>
            <a:off x="520003" y="1230923"/>
            <a:ext cx="3455740" cy="5145023"/>
          </a:xfrm>
          <a:prstGeom prst="rect">
            <a:avLst/>
          </a:prstGeom>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650339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2"/>
          <p:cNvSpPr>
            <a:spLocks noGrp="1" noRot="1" noChangeArrowheads="1"/>
          </p:cNvSpPr>
          <p:nvPr>
            <p:ph type="title"/>
          </p:nvPr>
        </p:nvSpPr>
        <p:spPr/>
        <p:txBody>
          <a:bodyPr/>
          <a:lstStyle/>
          <a:p>
            <a:pPr algn="l" eaLnBrk="1" hangingPunct="1"/>
            <a:r>
              <a:rPr lang="en-US" dirty="0">
                <a:solidFill>
                  <a:srgbClr val="B64340"/>
                </a:solidFill>
                <a:latin typeface="Arial" charset="0"/>
                <a:ea typeface="ＭＳ Ｐゴシック" charset="0"/>
                <a:cs typeface="ＭＳ Ｐゴシック" charset="0"/>
              </a:rPr>
              <a:t>SMART Goals</a:t>
            </a:r>
          </a:p>
        </p:txBody>
      </p:sp>
      <p:sp>
        <p:nvSpPr>
          <p:cNvPr id="159746" name="Rectangle 3"/>
          <p:cNvSpPr>
            <a:spLocks noGrp="1" noChangeArrowheads="1"/>
          </p:cNvSpPr>
          <p:nvPr>
            <p:ph idx="1"/>
          </p:nvPr>
        </p:nvSpPr>
        <p:spPr/>
        <p:txBody>
          <a:bodyPr>
            <a:normAutofit fontScale="92500" lnSpcReduction="10000"/>
          </a:bodyPr>
          <a:lstStyle/>
          <a:p>
            <a:pPr marL="0" indent="0" eaLnBrk="1" hangingPunct="1">
              <a:buNone/>
            </a:pPr>
            <a:r>
              <a:rPr lang="en-US" dirty="0">
                <a:solidFill>
                  <a:srgbClr val="B64340"/>
                </a:solidFill>
                <a:latin typeface="Arial" charset="0"/>
                <a:ea typeface="ＭＳ Ｐゴシック" charset="0"/>
                <a:cs typeface="ＭＳ Ｐゴシック" charset="0"/>
              </a:rPr>
              <a:t>S</a:t>
            </a:r>
            <a:r>
              <a:rPr lang="en-US" dirty="0">
                <a:latin typeface="Arial" charset="0"/>
                <a:ea typeface="ＭＳ Ｐゴシック" charset="0"/>
                <a:cs typeface="ＭＳ Ｐゴシック" charset="0"/>
              </a:rPr>
              <a:t> = Specific</a:t>
            </a:r>
          </a:p>
          <a:p>
            <a:pPr marL="0" indent="0" eaLnBrk="1" hangingPunct="1">
              <a:buNone/>
            </a:pPr>
            <a:r>
              <a:rPr lang="en-US" dirty="0">
                <a:solidFill>
                  <a:srgbClr val="B64340"/>
                </a:solidFill>
                <a:latin typeface="Arial" charset="0"/>
                <a:ea typeface="ＭＳ Ｐゴシック" charset="0"/>
                <a:cs typeface="ＭＳ Ｐゴシック" charset="0"/>
              </a:rPr>
              <a:t>M</a:t>
            </a:r>
            <a:r>
              <a:rPr lang="en-US" dirty="0">
                <a:latin typeface="Arial" charset="0"/>
                <a:ea typeface="ＭＳ Ｐゴシック" charset="0"/>
                <a:cs typeface="ＭＳ Ｐゴシック" charset="0"/>
              </a:rPr>
              <a:t> = Measurable</a:t>
            </a:r>
          </a:p>
          <a:p>
            <a:pPr marL="0" indent="0" eaLnBrk="1" hangingPunct="1">
              <a:buNone/>
            </a:pPr>
            <a:r>
              <a:rPr lang="en-US" dirty="0">
                <a:solidFill>
                  <a:srgbClr val="B64340"/>
                </a:solidFill>
                <a:latin typeface="Arial" charset="0"/>
                <a:ea typeface="ＭＳ Ｐゴシック" charset="0"/>
                <a:cs typeface="ＭＳ Ｐゴシック" charset="0"/>
              </a:rPr>
              <a:t>A</a:t>
            </a:r>
            <a:r>
              <a:rPr lang="en-US" dirty="0">
                <a:latin typeface="Arial" charset="0"/>
                <a:ea typeface="ＭＳ Ｐゴシック" charset="0"/>
                <a:cs typeface="ＭＳ Ｐゴシック" charset="0"/>
              </a:rPr>
              <a:t> = Action oriented</a:t>
            </a:r>
          </a:p>
          <a:p>
            <a:pPr marL="0" indent="0" eaLnBrk="1" hangingPunct="1">
              <a:buNone/>
            </a:pPr>
            <a:r>
              <a:rPr lang="en-US" dirty="0">
                <a:solidFill>
                  <a:srgbClr val="B64340"/>
                </a:solidFill>
                <a:latin typeface="Arial" charset="0"/>
                <a:ea typeface="ＭＳ Ｐゴシック" charset="0"/>
                <a:cs typeface="ＭＳ Ｐゴシック" charset="0"/>
              </a:rPr>
              <a:t>R</a:t>
            </a:r>
            <a:r>
              <a:rPr lang="en-US" dirty="0">
                <a:latin typeface="Arial" charset="0"/>
                <a:ea typeface="ＭＳ Ｐゴシック" charset="0"/>
                <a:cs typeface="ＭＳ Ｐゴシック" charset="0"/>
              </a:rPr>
              <a:t> = Realistic</a:t>
            </a:r>
          </a:p>
          <a:p>
            <a:pPr marL="0" indent="0" eaLnBrk="1" hangingPunct="1">
              <a:buNone/>
            </a:pPr>
            <a:r>
              <a:rPr lang="en-US" dirty="0">
                <a:solidFill>
                  <a:srgbClr val="B64340"/>
                </a:solidFill>
                <a:latin typeface="Arial" charset="0"/>
                <a:ea typeface="ＭＳ Ｐゴシック" charset="0"/>
                <a:cs typeface="ＭＳ Ｐゴシック" charset="0"/>
              </a:rPr>
              <a:t>T</a:t>
            </a:r>
            <a:r>
              <a:rPr lang="en-US" dirty="0">
                <a:latin typeface="Arial" charset="0"/>
                <a:ea typeface="ＭＳ Ｐゴシック" charset="0"/>
                <a:cs typeface="ＭＳ Ｐゴシック" charset="0"/>
              </a:rPr>
              <a:t> = Time </a:t>
            </a:r>
            <a:r>
              <a:rPr lang="en-US" dirty="0" smtClean="0">
                <a:latin typeface="Arial" charset="0"/>
                <a:ea typeface="ＭＳ Ｐゴシック" charset="0"/>
                <a:cs typeface="ＭＳ Ｐゴシック" charset="0"/>
              </a:rPr>
              <a:t>sensitive</a:t>
            </a:r>
          </a:p>
          <a:p>
            <a:pPr marL="0" indent="0" eaLnBrk="1" hangingPunct="1">
              <a:buNone/>
            </a:pPr>
            <a:endParaRPr lang="en-US" dirty="0" smtClean="0">
              <a:latin typeface="Arial" charset="0"/>
              <a:ea typeface="ＭＳ Ｐゴシック" charset="0"/>
              <a:cs typeface="ＭＳ Ｐゴシック" charset="0"/>
            </a:endParaRPr>
          </a:p>
          <a:p>
            <a:pPr marL="0" indent="0" eaLnBrk="1" hangingPunct="1">
              <a:buNone/>
            </a:pPr>
            <a:r>
              <a:rPr lang="en-US" sz="2595" dirty="0" smtClean="0">
                <a:latin typeface="Arial" charset="0"/>
                <a:ea typeface="ＭＳ Ｐゴシック" charset="0"/>
                <a:cs typeface="ＭＳ Ｐゴシック" charset="0"/>
              </a:rPr>
              <a:t>Example:</a:t>
            </a:r>
          </a:p>
          <a:p>
            <a:pPr marL="0" indent="0" eaLnBrk="1" hangingPunct="1">
              <a:buNone/>
            </a:pPr>
            <a:r>
              <a:rPr lang="en-US" sz="2595" dirty="0" smtClean="0">
                <a:latin typeface="Arial" charset="0"/>
                <a:ea typeface="ＭＳ Ｐゴシック" charset="0"/>
                <a:cs typeface="ＭＳ Ｐゴシック" charset="0"/>
              </a:rPr>
              <a:t>“By February 1, I will walk for 30 minutes at least three days per week.”</a:t>
            </a:r>
            <a:endParaRPr lang="en-US" sz="2595" dirty="0">
              <a:latin typeface="Arial" charset="0"/>
              <a:ea typeface="ＭＳ Ｐゴシック" charset="0"/>
              <a:cs typeface="ＭＳ Ｐゴシック"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20827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l"/>
            <a:r>
              <a:rPr lang="en-US" dirty="0" smtClean="0">
                <a:solidFill>
                  <a:srgbClr val="B64340"/>
                </a:solidFill>
              </a:rPr>
              <a:t>What are the aerobic physical activity guidelines for adults?</a:t>
            </a:r>
            <a:endParaRPr lang="en-US" dirty="0">
              <a:solidFill>
                <a:srgbClr val="B64340"/>
              </a:solidFill>
            </a:endParaRPr>
          </a:p>
        </p:txBody>
      </p:sp>
      <p:sp>
        <p:nvSpPr>
          <p:cNvPr id="6" name="Vertical Text Placeholder 5"/>
          <p:cNvSpPr>
            <a:spLocks noGrp="1"/>
          </p:cNvSpPr>
          <p:nvPr>
            <p:ph type="body" orient="vert" idx="1"/>
          </p:nvPr>
        </p:nvSpPr>
        <p:spPr>
          <a:xfrm>
            <a:off x="457200" y="1729801"/>
            <a:ext cx="8229600" cy="4352760"/>
          </a:xfrm>
        </p:spPr>
        <p:txBody>
          <a:bodyPr vert="horz"/>
          <a:lstStyle/>
          <a:p>
            <a:pPr marL="514350" indent="-514350">
              <a:buAutoNum type="alphaUcParenR"/>
            </a:pPr>
            <a:r>
              <a:rPr lang="en-US" dirty="0" smtClean="0"/>
              <a:t>90 minutes of vigorous exercise per week</a:t>
            </a:r>
          </a:p>
          <a:p>
            <a:pPr marL="514350" indent="-514350">
              <a:buAutoNum type="alphaUcParenR"/>
            </a:pPr>
            <a:r>
              <a:rPr lang="en-US" dirty="0" smtClean="0"/>
              <a:t>150 minutes of moderate intensity exercise per week</a:t>
            </a:r>
          </a:p>
          <a:p>
            <a:pPr marL="514350" indent="-514350">
              <a:buAutoNum type="alphaUcParenR"/>
            </a:pPr>
            <a:r>
              <a:rPr lang="en-US" dirty="0" smtClean="0"/>
              <a:t>150 minutes of vigorous intensity exercise per week</a:t>
            </a:r>
          </a:p>
          <a:p>
            <a:pPr marL="514350" indent="-514350">
              <a:buAutoNum type="alphaUcParenR"/>
            </a:pPr>
            <a:r>
              <a:rPr lang="en-US" dirty="0" smtClean="0"/>
              <a:t>150 minutes of vigorous intensity exercise per day</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dirty="0" smtClean="0">
                <a:solidFill>
                  <a:srgbClr val="B64340"/>
                </a:solidFill>
              </a:rPr>
              <a:t>What are the CDC components of physical fitness? (Check all that apply)</a:t>
            </a:r>
            <a:endParaRPr lang="en-US" dirty="0">
              <a:solidFill>
                <a:srgbClr val="B64340"/>
              </a:solidFill>
            </a:endParaRPr>
          </a:p>
        </p:txBody>
      </p:sp>
      <p:sp>
        <p:nvSpPr>
          <p:cNvPr id="5" name="Vertical Text Placeholder 4"/>
          <p:cNvSpPr>
            <a:spLocks noGrp="1"/>
          </p:cNvSpPr>
          <p:nvPr>
            <p:ph type="body" orient="vert" idx="1"/>
          </p:nvPr>
        </p:nvSpPr>
        <p:spPr>
          <a:xfrm>
            <a:off x="457200" y="1920629"/>
            <a:ext cx="8229600" cy="3902732"/>
          </a:xfrm>
        </p:spPr>
        <p:txBody>
          <a:bodyPr vert="horz"/>
          <a:lstStyle/>
          <a:p>
            <a:pPr marL="514350" indent="-514350">
              <a:buAutoNum type="alphaLcParenR"/>
            </a:pPr>
            <a:r>
              <a:rPr lang="en-US" dirty="0" smtClean="0"/>
              <a:t>Muscular Strength</a:t>
            </a:r>
          </a:p>
          <a:p>
            <a:pPr marL="514350" indent="-514350">
              <a:buAutoNum type="alphaLcParenR"/>
            </a:pPr>
            <a:r>
              <a:rPr lang="en-US" dirty="0" err="1" smtClean="0"/>
              <a:t>Cardiorespiratory</a:t>
            </a:r>
            <a:r>
              <a:rPr lang="en-US" dirty="0" smtClean="0"/>
              <a:t> Fitness</a:t>
            </a:r>
          </a:p>
          <a:p>
            <a:pPr marL="514350" indent="-514350">
              <a:buAutoNum type="alphaLcParenR"/>
            </a:pPr>
            <a:r>
              <a:rPr lang="en-US" dirty="0" smtClean="0"/>
              <a:t>Body Composition</a:t>
            </a:r>
          </a:p>
          <a:p>
            <a:pPr marL="514350" indent="-514350">
              <a:buAutoNum type="alphaLcParenR"/>
            </a:pPr>
            <a:r>
              <a:rPr lang="en-US" dirty="0" smtClean="0"/>
              <a:t>Muscular Endurance</a:t>
            </a:r>
          </a:p>
          <a:p>
            <a:pPr marL="514350" indent="-514350">
              <a:buAutoNum type="alphaLcParenR"/>
            </a:pPr>
            <a:r>
              <a:rPr lang="en-US" dirty="0" smtClean="0"/>
              <a:t>Flexibility</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B64340"/>
                </a:solidFill>
                <a:latin typeface="Trebuchet MS" panose="020B0603020202020204" pitchFamily="34" charset="0"/>
              </a:rPr>
              <a:t>Definitions</a:t>
            </a:r>
            <a:endParaRPr lang="en-US" dirty="0">
              <a:solidFill>
                <a:srgbClr val="B64340"/>
              </a:solidFill>
              <a:latin typeface="Calibri (Headings)"/>
              <a:cs typeface="Calibri (Headings)"/>
            </a:endParaRPr>
          </a:p>
        </p:txBody>
      </p:sp>
      <p:sp>
        <p:nvSpPr>
          <p:cNvPr id="3" name="Text Placeholder 2"/>
          <p:cNvSpPr>
            <a:spLocks noGrp="1"/>
          </p:cNvSpPr>
          <p:nvPr>
            <p:ph type="body" idx="1"/>
          </p:nvPr>
        </p:nvSpPr>
        <p:spPr/>
        <p:txBody>
          <a:bodyPr/>
          <a:lstStyle/>
          <a:p>
            <a:r>
              <a:rPr lang="en-US" dirty="0" smtClean="0">
                <a:latin typeface="Calibri" charset="0"/>
                <a:ea typeface="ＭＳ Ｐゴシック" charset="0"/>
                <a:cs typeface="ＭＳ Ｐゴシック" charset="0"/>
              </a:rPr>
              <a:t>Physical Activity</a:t>
            </a:r>
            <a:endParaRPr lang="en-US" dirty="0"/>
          </a:p>
        </p:txBody>
      </p:sp>
      <p:sp>
        <p:nvSpPr>
          <p:cNvPr id="4" name="Content Placeholder 3"/>
          <p:cNvSpPr>
            <a:spLocks noGrp="1"/>
          </p:cNvSpPr>
          <p:nvPr>
            <p:ph sz="half" idx="2"/>
          </p:nvPr>
        </p:nvSpPr>
        <p:spPr/>
        <p:txBody>
          <a:bodyPr>
            <a:normAutofit fontScale="40000" lnSpcReduction="20000"/>
          </a:bodyPr>
          <a:lstStyle/>
          <a:p>
            <a:r>
              <a:rPr lang="en-US" sz="9600" dirty="0" smtClean="0">
                <a:ea typeface="ＭＳ Ｐゴシック" pitchFamily="-103" charset="-128"/>
                <a:cs typeface="ＭＳ Ｐゴシック" pitchFamily="-103" charset="-128"/>
              </a:rPr>
              <a:t>Physical activity is any bodily movement produced by skeletal muscles that results in an expenditure of energy.</a:t>
            </a:r>
          </a:p>
          <a:p>
            <a:endParaRPr lang="en-US" dirty="0"/>
          </a:p>
        </p:txBody>
      </p:sp>
      <p:sp>
        <p:nvSpPr>
          <p:cNvPr id="5" name="Text Placeholder 4"/>
          <p:cNvSpPr>
            <a:spLocks noGrp="1"/>
          </p:cNvSpPr>
          <p:nvPr>
            <p:ph type="body" sz="quarter" idx="3"/>
          </p:nvPr>
        </p:nvSpPr>
        <p:spPr/>
        <p:txBody>
          <a:bodyPr/>
          <a:lstStyle/>
          <a:p>
            <a:r>
              <a:rPr lang="en-US" dirty="0" smtClean="0">
                <a:latin typeface="Calibri" charset="0"/>
                <a:ea typeface="ＭＳ Ｐゴシック" charset="0"/>
                <a:cs typeface="ＭＳ Ｐゴシック" charset="0"/>
              </a:rPr>
              <a:t>Exercise</a:t>
            </a:r>
            <a:endParaRPr lang="en-US" dirty="0"/>
          </a:p>
        </p:txBody>
      </p:sp>
      <p:sp>
        <p:nvSpPr>
          <p:cNvPr id="6" name="Content Placeholder 5"/>
          <p:cNvSpPr>
            <a:spLocks noGrp="1"/>
          </p:cNvSpPr>
          <p:nvPr>
            <p:ph sz="quarter" idx="4"/>
          </p:nvPr>
        </p:nvSpPr>
        <p:spPr/>
        <p:txBody>
          <a:bodyPr>
            <a:normAutofit fontScale="32500" lnSpcReduction="20000"/>
          </a:bodyPr>
          <a:lstStyle/>
          <a:p>
            <a:r>
              <a:rPr lang="en-US" sz="9600" dirty="0" smtClean="0">
                <a:ea typeface="ＭＳ Ｐゴシック" pitchFamily="-103" charset="-128"/>
                <a:cs typeface="ＭＳ Ｐゴシック" pitchFamily="-103" charset="-128"/>
              </a:rPr>
              <a:t>Exercise is physical activity that is planned or structured. It involves repetitive bodily movement done to improve or maintain one or more of the components of physical fitness.</a:t>
            </a:r>
          </a:p>
          <a:p>
            <a:endParaRPr lang="en-US" dirty="0"/>
          </a:p>
        </p:txBody>
      </p:sp>
      <p:sp>
        <p:nvSpPr>
          <p:cNvPr id="7" name="Rectangle 6"/>
          <p:cNvSpPr/>
          <p:nvPr/>
        </p:nvSpPr>
        <p:spPr>
          <a:xfrm>
            <a:off x="156111" y="6349177"/>
            <a:ext cx="3328180" cy="369332"/>
          </a:xfrm>
          <a:prstGeom prst="rect">
            <a:avLst/>
          </a:prstGeom>
        </p:spPr>
        <p:txBody>
          <a:bodyPr wrap="none">
            <a:spAutoFit/>
          </a:bodyPr>
          <a:lstStyle/>
          <a:p>
            <a:pPr>
              <a:defRPr/>
            </a:pPr>
            <a:r>
              <a:rPr lang="en-US" dirty="0">
                <a:ea typeface="ＭＳ Ｐゴシック" pitchFamily="-103" charset="-128"/>
                <a:cs typeface="ＭＳ Ｐゴシック" pitchFamily="-103" charset="-128"/>
              </a:rPr>
              <a:t>Centers for Disease Control, 2006 </a:t>
            </a: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06332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B64340"/>
                </a:solidFill>
              </a:rPr>
              <a:t>What is a SMART Goal?</a:t>
            </a:r>
            <a:endParaRPr lang="en-US" dirty="0">
              <a:solidFill>
                <a:srgbClr val="B64340"/>
              </a:solidFill>
            </a:endParaRPr>
          </a:p>
        </p:txBody>
      </p:sp>
      <p:sp>
        <p:nvSpPr>
          <p:cNvPr id="3" name="Vertical Text Placeholder 2"/>
          <p:cNvSpPr>
            <a:spLocks noGrp="1"/>
          </p:cNvSpPr>
          <p:nvPr>
            <p:ph type="body" orient="vert" idx="1"/>
          </p:nvPr>
        </p:nvSpPr>
        <p:spPr/>
        <p:txBody>
          <a:bodyPr vert="horz"/>
          <a:lstStyle/>
          <a:p>
            <a:pPr marL="514350" indent="-514350">
              <a:buAutoNum type="alphaUcParenR"/>
            </a:pPr>
            <a:r>
              <a:rPr lang="en-US" dirty="0" smtClean="0"/>
              <a:t>Specific, Measurable, Appropriate, Realistic, Timely</a:t>
            </a:r>
          </a:p>
          <a:p>
            <a:pPr marL="514350" indent="-514350">
              <a:buAutoNum type="alphaUcParenR"/>
            </a:pPr>
            <a:r>
              <a:rPr lang="en-US" dirty="0" smtClean="0"/>
              <a:t>Specific, Meaningful, Appropriate, Realistic, Timely</a:t>
            </a:r>
          </a:p>
          <a:p>
            <a:pPr marL="514350" indent="-514350">
              <a:buAutoNum type="alphaUcParenR"/>
            </a:pPr>
            <a:r>
              <a:rPr lang="en-US" dirty="0" smtClean="0"/>
              <a:t>Specific, Meaningful, Action Oriented, Realistic, Time Sensitive</a:t>
            </a:r>
          </a:p>
          <a:p>
            <a:pPr marL="514350" indent="-514350">
              <a:buAutoNum type="alphaUcParenR"/>
            </a:pPr>
            <a:r>
              <a:rPr lang="en-US" dirty="0" smtClean="0"/>
              <a:t>Specific, Measurable, Action Oriented, Realistic, Time Sensitive</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B64340"/>
                </a:solidFill>
              </a:rPr>
              <a:t>Is this a SMART Goal or Not?</a:t>
            </a:r>
            <a:endParaRPr lang="en-US" dirty="0">
              <a:solidFill>
                <a:srgbClr val="B64340"/>
              </a:solidFill>
            </a:endParaRPr>
          </a:p>
        </p:txBody>
      </p:sp>
      <p:sp>
        <p:nvSpPr>
          <p:cNvPr id="3" name="Vertical Text Placeholder 2"/>
          <p:cNvSpPr>
            <a:spLocks noGrp="1"/>
          </p:cNvSpPr>
          <p:nvPr>
            <p:ph type="body" orient="vert" idx="1"/>
          </p:nvPr>
        </p:nvSpPr>
        <p:spPr/>
        <p:txBody>
          <a:bodyPr vert="horz"/>
          <a:lstStyle/>
          <a:p>
            <a:pPr>
              <a:buNone/>
            </a:pPr>
            <a:endParaRPr lang="en-US" dirty="0" smtClean="0"/>
          </a:p>
          <a:p>
            <a:pPr>
              <a:buNone/>
            </a:pPr>
            <a:endParaRPr lang="en-US" dirty="0" smtClean="0"/>
          </a:p>
          <a:p>
            <a:pPr>
              <a:buNone/>
            </a:pPr>
            <a:endParaRPr lang="en-US" dirty="0" smtClean="0"/>
          </a:p>
          <a:p>
            <a:pPr algn="ctr">
              <a:buNone/>
            </a:pPr>
            <a:r>
              <a:rPr lang="en-US" sz="3600" dirty="0" smtClean="0"/>
              <a:t>“I want to lose 20 pounds by Spring Break.”</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B64340"/>
                </a:solidFill>
              </a:rPr>
              <a:t>Is this a SMART Goal or Not?</a:t>
            </a:r>
            <a:endParaRPr lang="en-US" dirty="0">
              <a:solidFill>
                <a:srgbClr val="B64340"/>
              </a:solidFill>
            </a:endParaRPr>
          </a:p>
        </p:txBody>
      </p:sp>
      <p:sp>
        <p:nvSpPr>
          <p:cNvPr id="3" name="Vertical Text Placeholder 2"/>
          <p:cNvSpPr>
            <a:spLocks noGrp="1"/>
          </p:cNvSpPr>
          <p:nvPr>
            <p:ph type="body" orient="vert" idx="1"/>
          </p:nvPr>
        </p:nvSpPr>
        <p:spPr/>
        <p:txBody>
          <a:bodyPr vert="horz"/>
          <a:lstStyle/>
          <a:p>
            <a:pPr>
              <a:buNone/>
            </a:pPr>
            <a:endParaRPr lang="en-US" dirty="0" smtClean="0"/>
          </a:p>
          <a:p>
            <a:pPr>
              <a:buNone/>
            </a:pPr>
            <a:endParaRPr lang="en-US" dirty="0" smtClean="0"/>
          </a:p>
          <a:p>
            <a:pPr>
              <a:buNone/>
            </a:pPr>
            <a:endParaRPr lang="en-US" dirty="0" smtClean="0"/>
          </a:p>
          <a:p>
            <a:pPr>
              <a:buNone/>
            </a:pPr>
            <a:r>
              <a:rPr lang="en-US" dirty="0" smtClean="0"/>
              <a:t>“I will go for a 60 minute walk after dinner at least 3 days per week by March 1st.”</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solidFill>
                  <a:srgbClr val="B64340"/>
                </a:solidFill>
                <a:latin typeface="Trebuchet MS" panose="020B0603020202020204" pitchFamily="34" charset="0"/>
              </a:rPr>
              <a:t>Become Part of the LM Movement!</a:t>
            </a:r>
            <a:endParaRPr lang="en-US" dirty="0">
              <a:solidFill>
                <a:srgbClr val="B64340"/>
              </a:solidFill>
              <a:latin typeface="Trebuchet MS" panose="020B0603020202020204" pitchFamily="34" charset="0"/>
            </a:endParaRPr>
          </a:p>
        </p:txBody>
      </p:sp>
      <p:sp>
        <p:nvSpPr>
          <p:cNvPr id="3" name="Content Placeholder 2"/>
          <p:cNvSpPr>
            <a:spLocks noGrp="1"/>
          </p:cNvSpPr>
          <p:nvPr>
            <p:ph idx="1"/>
          </p:nvPr>
        </p:nvSpPr>
        <p:spPr>
          <a:xfrm>
            <a:off x="457200" y="1420532"/>
            <a:ext cx="8229600" cy="4525963"/>
          </a:xfrm>
        </p:spPr>
        <p:txBody>
          <a:bodyPr>
            <a:normAutofit fontScale="92500" lnSpcReduction="10000"/>
          </a:bodyPr>
          <a:lstStyle/>
          <a:p>
            <a:pPr>
              <a:buClr>
                <a:srgbClr val="C00000"/>
              </a:buClr>
            </a:pPr>
            <a:r>
              <a:rPr lang="en-US" b="1" u="sng" dirty="0" smtClean="0">
                <a:solidFill>
                  <a:srgbClr val="C00000"/>
                </a:solidFill>
                <a:hlinkClick r:id="rId3"/>
              </a:rPr>
              <a:t>Join</a:t>
            </a:r>
            <a:r>
              <a:rPr lang="en-US" dirty="0" smtClean="0"/>
              <a:t> the American College of Lifestyle Medicine (ACLM) and connect with others passionate about LM! </a:t>
            </a:r>
          </a:p>
          <a:p>
            <a:pPr lvl="1"/>
            <a:r>
              <a:rPr lang="en-US" dirty="0" smtClean="0"/>
              <a:t>Plus, tons of </a:t>
            </a:r>
            <a:r>
              <a:rPr lang="en-US" dirty="0" smtClean="0">
                <a:hlinkClick r:id="rId4"/>
              </a:rPr>
              <a:t>additional membership benefits</a:t>
            </a:r>
            <a:r>
              <a:rPr lang="en-US" dirty="0" smtClean="0"/>
              <a:t>!</a:t>
            </a:r>
          </a:p>
          <a:p>
            <a:pPr>
              <a:buClr>
                <a:srgbClr val="C00000"/>
              </a:buClr>
            </a:pPr>
            <a:r>
              <a:rPr lang="en-US" dirty="0" smtClean="0"/>
              <a:t>For trainees, we encourage you to become a </a:t>
            </a:r>
            <a:r>
              <a:rPr lang="en-US" dirty="0" smtClean="0">
                <a:hlinkClick r:id="rId5"/>
              </a:rPr>
              <a:t>Professional in Training (PiT)</a:t>
            </a:r>
            <a:r>
              <a:rPr lang="en-US" dirty="0" smtClean="0"/>
              <a:t> member and get involved in spreading LM to campuses nationwide! </a:t>
            </a:r>
          </a:p>
          <a:p>
            <a:pPr lvl="1"/>
            <a:r>
              <a:rPr lang="en-US" dirty="0" smtClean="0"/>
              <a:t>Lifestyle Medicine Interest Group (LMIG) </a:t>
            </a:r>
            <a:r>
              <a:rPr lang="en-US" dirty="0" smtClean="0">
                <a:hlinkClick r:id="rId6"/>
              </a:rPr>
              <a:t>Starter Kit</a:t>
            </a:r>
            <a:r>
              <a:rPr lang="en-US" dirty="0" smtClean="0"/>
              <a:t> and </a:t>
            </a:r>
            <a:r>
              <a:rPr lang="en-US" dirty="0" smtClean="0">
                <a:hlinkClick r:id="rId7"/>
              </a:rPr>
              <a:t>Introductory Video</a:t>
            </a:r>
            <a:r>
              <a:rPr lang="en-US" dirty="0" smtClean="0"/>
              <a:t> available online</a:t>
            </a:r>
          </a:p>
          <a:p>
            <a:pPr marL="457200" lvl="1" indent="0">
              <a:buNone/>
            </a:pPr>
            <a:endParaRPr lang="en-US" dirty="0" smtClean="0"/>
          </a:p>
          <a:p>
            <a:pPr lvl="1"/>
            <a:endParaRPr lang="en-US" dirty="0" smtClean="0">
              <a:hlinkClick r:id="rId5"/>
            </a:endParaRPr>
          </a:p>
          <a:p>
            <a:endParaRPr lang="en-US" dirty="0"/>
          </a:p>
        </p:txBody>
      </p:sp>
      <p:pic>
        <p:nvPicPr>
          <p:cNvPr id="4"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62046" y="6372644"/>
            <a:ext cx="6342926" cy="369332"/>
          </a:xfrm>
          <a:prstGeom prst="rect">
            <a:avLst/>
          </a:prstGeom>
          <a:noFill/>
        </p:spPr>
        <p:txBody>
          <a:bodyPr wrap="square" rtlCol="0">
            <a:spAutoFit/>
          </a:bodyPr>
          <a:lstStyle/>
          <a:p>
            <a:r>
              <a:rPr lang="en-US" b="1" dirty="0" smtClean="0">
                <a:solidFill>
                  <a:srgbClr val="C00000"/>
                </a:solidFill>
              </a:rPr>
              <a:t>www.lifestylemedicine.org</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smtClean="0">
                <a:solidFill>
                  <a:srgbClr val="B64340"/>
                </a:solidFill>
                <a:latin typeface="Trebuchet MS" panose="020B0603020202020204" pitchFamily="34" charset="0"/>
              </a:rPr>
              <a:t>Interested in Diving </a:t>
            </a:r>
            <a:r>
              <a:rPr lang="en-US" sz="3600" dirty="0">
                <a:solidFill>
                  <a:srgbClr val="B64340"/>
                </a:solidFill>
                <a:latin typeface="Trebuchet MS" panose="020B0603020202020204" pitchFamily="34" charset="0"/>
              </a:rPr>
              <a:t>D</a:t>
            </a:r>
            <a:r>
              <a:rPr lang="en-US" sz="3600" dirty="0" smtClean="0">
                <a:solidFill>
                  <a:srgbClr val="B64340"/>
                </a:solidFill>
                <a:latin typeface="Trebuchet MS" panose="020B0603020202020204" pitchFamily="34" charset="0"/>
              </a:rPr>
              <a:t>eeper into LM and Advancing the Field?</a:t>
            </a:r>
            <a:endParaRPr lang="en-US" sz="3600" dirty="0">
              <a:solidFill>
                <a:srgbClr val="B64340"/>
              </a:solidFill>
              <a:latin typeface="Trebuchet MS" panose="020B0603020202020204" pitchFamily="34" charset="0"/>
            </a:endParaRPr>
          </a:p>
        </p:txBody>
      </p:sp>
      <p:sp>
        <p:nvSpPr>
          <p:cNvPr id="3" name="Content Placeholder 2"/>
          <p:cNvSpPr>
            <a:spLocks noGrp="1"/>
          </p:cNvSpPr>
          <p:nvPr>
            <p:ph idx="1"/>
          </p:nvPr>
        </p:nvSpPr>
        <p:spPr>
          <a:xfrm>
            <a:off x="457200" y="1637862"/>
            <a:ext cx="8229600" cy="4321887"/>
          </a:xfrm>
        </p:spPr>
        <p:txBody>
          <a:bodyPr>
            <a:normAutofit/>
          </a:bodyPr>
          <a:lstStyle/>
          <a:p>
            <a:pPr indent="0" algn="ctr">
              <a:buNone/>
            </a:pPr>
            <a:endParaRPr lang="en-US" sz="1000" dirty="0" smtClean="0"/>
          </a:p>
          <a:p>
            <a:pPr indent="0" algn="ctr">
              <a:buNone/>
            </a:pPr>
            <a:r>
              <a:rPr lang="en-US" sz="2400" dirty="0" smtClean="0"/>
              <a:t>There is a special award for Professionals in Training.</a:t>
            </a:r>
          </a:p>
          <a:p>
            <a:pPr indent="0" algn="ctr">
              <a:buNone/>
            </a:pPr>
            <a:endParaRPr lang="en-US" sz="2400" dirty="0" smtClean="0"/>
          </a:p>
          <a:p>
            <a:pPr indent="0" algn="ctr">
              <a:buNone/>
            </a:pPr>
            <a:r>
              <a:rPr lang="en-US" sz="2400" dirty="0" smtClean="0"/>
              <a:t>The </a:t>
            </a:r>
            <a:r>
              <a:rPr lang="en-US" sz="2400" b="1" u="sng" dirty="0" smtClean="0">
                <a:hlinkClick r:id="rId3"/>
              </a:rPr>
              <a:t>Donald Anderson Pegg Award </a:t>
            </a:r>
            <a:r>
              <a:rPr lang="en-US" sz="2400" dirty="0" smtClean="0"/>
              <a:t>for innovative research and inspiring projects in LM.</a:t>
            </a:r>
          </a:p>
          <a:p>
            <a:pPr indent="0" algn="ctr">
              <a:buNone/>
            </a:pPr>
            <a:endParaRPr lang="en-US" sz="2400" dirty="0" smtClean="0"/>
          </a:p>
          <a:p>
            <a:pPr indent="0" algn="ctr">
              <a:buNone/>
            </a:pPr>
            <a:r>
              <a:rPr lang="en-US" sz="2400" dirty="0" smtClean="0"/>
              <a:t>Please go to the ACLM </a:t>
            </a:r>
            <a:r>
              <a:rPr lang="en-US" sz="2400" dirty="0" smtClean="0">
                <a:hlinkClick r:id="rId3"/>
              </a:rPr>
              <a:t>website</a:t>
            </a:r>
            <a:r>
              <a:rPr lang="en-US" sz="2400" dirty="0" smtClean="0"/>
              <a:t> for further information.</a:t>
            </a:r>
          </a:p>
          <a:p>
            <a:pPr indent="0" algn="ctr">
              <a:buNone/>
            </a:pPr>
            <a:endParaRPr lang="en-US" sz="2400" dirty="0" smtClean="0"/>
          </a:p>
          <a:p>
            <a:pPr indent="0" algn="ctr">
              <a:buNone/>
            </a:pPr>
            <a:r>
              <a:rPr lang="en-US" sz="2400" dirty="0" smtClean="0"/>
              <a:t>Teams of students can apply and attendings/mentors are encouraged to get involved, as well.</a:t>
            </a:r>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62046" y="6372644"/>
            <a:ext cx="6342926" cy="369332"/>
          </a:xfrm>
          <a:prstGeom prst="rect">
            <a:avLst/>
          </a:prstGeom>
          <a:noFill/>
        </p:spPr>
        <p:txBody>
          <a:bodyPr wrap="square" rtlCol="0">
            <a:spAutoFit/>
          </a:bodyPr>
          <a:lstStyle/>
          <a:p>
            <a:r>
              <a:rPr lang="en-US" b="1" dirty="0" smtClean="0">
                <a:solidFill>
                  <a:srgbClr val="B64340"/>
                </a:solidFill>
              </a:rPr>
              <a:t>www.lifestylemedicine.org</a:t>
            </a:r>
            <a:endParaRPr lang="en-US" b="1" dirty="0">
              <a:solidFill>
                <a:srgbClr val="B6434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solidFill>
                  <a:srgbClr val="B64340"/>
                </a:solidFill>
              </a:rPr>
              <a:t>Join Us!</a:t>
            </a:r>
            <a:endParaRPr lang="en-US" dirty="0">
              <a:solidFill>
                <a:srgbClr val="B64340"/>
              </a:solidFill>
            </a:endParaRPr>
          </a:p>
        </p:txBody>
      </p:sp>
      <p:sp>
        <p:nvSpPr>
          <p:cNvPr id="3" name="Content Placeholder 2"/>
          <p:cNvSpPr>
            <a:spLocks noGrp="1"/>
          </p:cNvSpPr>
          <p:nvPr>
            <p:ph idx="1"/>
          </p:nvPr>
        </p:nvSpPr>
        <p:spPr>
          <a:xfrm>
            <a:off x="335666" y="1600201"/>
            <a:ext cx="8351134" cy="3806822"/>
          </a:xfrm>
        </p:spPr>
        <p:txBody>
          <a:bodyPr>
            <a:normAutofit fontScale="85000" lnSpcReduction="20000"/>
          </a:bodyPr>
          <a:lstStyle/>
          <a:p>
            <a:pPr indent="0">
              <a:buNone/>
            </a:pPr>
            <a:r>
              <a:rPr lang="en-US" b="1" dirty="0"/>
              <a:t>The Lifestyle Medicine Conferences </a:t>
            </a:r>
            <a:r>
              <a:rPr lang="en-US" dirty="0"/>
              <a:t>are a great way to get connected with other healthcare professionals that are passionate about improving the lives of others through lifestyle medicine!</a:t>
            </a:r>
          </a:p>
          <a:p>
            <a:pPr indent="0">
              <a:buNone/>
            </a:pPr>
            <a:endParaRPr lang="en-US" dirty="0"/>
          </a:p>
          <a:p>
            <a:pPr indent="0">
              <a:buNone/>
            </a:pPr>
            <a:r>
              <a:rPr lang="en-US" dirty="0"/>
              <a:t>Come connect with colleagues and hear from LM visionaries to learn about current, evidence-based LM practices.</a:t>
            </a:r>
          </a:p>
          <a:p>
            <a:pPr indent="0">
              <a:buNone/>
            </a:pPr>
            <a:endParaRPr lang="en-US" dirty="0"/>
          </a:p>
          <a:p>
            <a:pPr indent="0">
              <a:buNone/>
            </a:pPr>
            <a:r>
              <a:rPr lang="en-US" dirty="0" smtClean="0">
                <a:hlinkClick r:id="rId3"/>
              </a:rPr>
              <a:t>LMConference.org</a:t>
            </a:r>
            <a:endParaRPr lang="en-US" dirty="0" smtClean="0"/>
          </a:p>
          <a:p>
            <a:pPr indent="0">
              <a:buNone/>
            </a:pPr>
            <a:endParaRPr lang="en-US" dirty="0" smtClean="0"/>
          </a:p>
          <a:p>
            <a:pPr indent="0">
              <a:buNone/>
            </a:pPr>
            <a:endParaRPr lang="en-US" dirty="0"/>
          </a:p>
        </p:txBody>
      </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25109"/>
            <a:ext cx="8229600" cy="1143000"/>
          </a:xfrm>
        </p:spPr>
        <p:txBody>
          <a:bodyPr/>
          <a:lstStyle/>
          <a:p>
            <a:pPr algn="l"/>
            <a:r>
              <a:rPr lang="en-US" dirty="0" smtClean="0">
                <a:solidFill>
                  <a:srgbClr val="B64340"/>
                </a:solidFill>
                <a:latin typeface="Trebuchet MS" panose="020B0603020202020204" pitchFamily="34" charset="0"/>
              </a:rPr>
              <a:t>Special thanks…</a:t>
            </a:r>
            <a:endParaRPr lang="en-US" dirty="0">
              <a:solidFill>
                <a:srgbClr val="B64340"/>
              </a:solidFill>
              <a:latin typeface="Trebuchet MS" panose="020B0603020202020204" pitchFamily="34" charset="0"/>
            </a:endParaRPr>
          </a:p>
        </p:txBody>
      </p:sp>
      <p:sp>
        <p:nvSpPr>
          <p:cNvPr id="3" name="Content Placeholder 2"/>
          <p:cNvSpPr>
            <a:spLocks noGrp="1"/>
          </p:cNvSpPr>
          <p:nvPr>
            <p:ph idx="1"/>
          </p:nvPr>
        </p:nvSpPr>
        <p:spPr>
          <a:xfrm>
            <a:off x="457200" y="1417638"/>
            <a:ext cx="8229600" cy="4525963"/>
          </a:xfrm>
        </p:spPr>
        <p:txBody>
          <a:bodyPr/>
          <a:lstStyle/>
          <a:p>
            <a:pPr marL="0" indent="0">
              <a:buNone/>
              <a:tabLst>
                <a:tab pos="0" algn="l"/>
              </a:tabLst>
            </a:pPr>
            <a:endParaRPr lang="en-US" sz="3600" dirty="0" smtClean="0"/>
          </a:p>
          <a:p>
            <a:pPr marL="0" indent="0" algn="ctr">
              <a:buNone/>
              <a:tabLst>
                <a:tab pos="0" algn="l"/>
              </a:tabLst>
            </a:pPr>
            <a:r>
              <a:rPr lang="en-US" sz="3600" dirty="0" smtClean="0"/>
              <a:t>…to the American College of Lifestyle Medicine and to ACLM’s Professionals in Training (</a:t>
            </a:r>
            <a:r>
              <a:rPr lang="en-US" sz="3600" dirty="0" err="1" smtClean="0"/>
              <a:t>PiT</a:t>
            </a:r>
            <a:r>
              <a:rPr lang="en-US" sz="3600" dirty="0" smtClean="0"/>
              <a:t>) for their support.</a:t>
            </a:r>
            <a:endParaRPr lang="en-US" sz="36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Rectangle 4"/>
          <p:cNvSpPr>
            <a:spLocks noGrp="1" noRot="1" noChangeArrowheads="1"/>
          </p:cNvSpPr>
          <p:nvPr>
            <p:ph type="title"/>
          </p:nvPr>
        </p:nvSpPr>
        <p:spPr/>
        <p:txBody>
          <a:bodyPr/>
          <a:lstStyle/>
          <a:p>
            <a:pPr algn="l" eaLnBrk="1" hangingPunct="1"/>
            <a:r>
              <a:rPr lang="en-US" dirty="0">
                <a:solidFill>
                  <a:srgbClr val="B64340"/>
                </a:solidFill>
                <a:latin typeface="Arial" charset="0"/>
                <a:ea typeface="ＭＳ Ｐゴシック" charset="0"/>
                <a:cs typeface="ＭＳ Ｐゴシック" charset="0"/>
              </a:rPr>
              <a:t>References</a:t>
            </a:r>
          </a:p>
        </p:txBody>
      </p:sp>
      <p:sp>
        <p:nvSpPr>
          <p:cNvPr id="169986" name="Rectangle 5"/>
          <p:cNvSpPr>
            <a:spLocks noGrp="1" noChangeArrowheads="1"/>
          </p:cNvSpPr>
          <p:nvPr>
            <p:ph idx="1"/>
          </p:nvPr>
        </p:nvSpPr>
        <p:spPr/>
        <p:txBody>
          <a:bodyPr/>
          <a:lstStyle/>
          <a:p>
            <a:pPr eaLnBrk="1" hangingPunct="1">
              <a:lnSpc>
                <a:spcPct val="80000"/>
              </a:lnSpc>
              <a:buFont typeface="Wingdings" charset="0"/>
              <a:buChar char="n"/>
            </a:pPr>
            <a:r>
              <a:rPr lang="en-US" sz="1800">
                <a:latin typeface="Arial" charset="0"/>
                <a:ea typeface="ＭＳ Ｐゴシック" charset="0"/>
                <a:cs typeface="ＭＳ Ｐゴシック" charset="0"/>
              </a:rPr>
              <a:t>1. American College of Sports Medicine. ACSM</a:t>
            </a:r>
            <a:r>
              <a:rPr lang="ja-JP" altLang="en-US" sz="1800">
                <a:latin typeface="Arial" charset="0"/>
                <a:ea typeface="ＭＳ Ｐゴシック" charset="0"/>
                <a:cs typeface="ＭＳ Ｐゴシック" charset="0"/>
              </a:rPr>
              <a:t>’</a:t>
            </a:r>
            <a:r>
              <a:rPr lang="en-US" altLang="ja-JP" sz="1800">
                <a:latin typeface="Arial" charset="0"/>
                <a:ea typeface="ＭＳ Ｐゴシック" charset="0"/>
                <a:cs typeface="ＭＳ Ｐゴシック" charset="0"/>
              </a:rPr>
              <a:t>s guidelines for exercise testing and prescription. 7th Edition. Philadelphia: Lippincott, Williams and Wilkins; 2006.</a:t>
            </a:r>
          </a:p>
          <a:p>
            <a:pPr eaLnBrk="1" hangingPunct="1">
              <a:lnSpc>
                <a:spcPct val="80000"/>
              </a:lnSpc>
              <a:buFont typeface="Wingdings" charset="0"/>
              <a:buChar char="n"/>
            </a:pPr>
            <a:r>
              <a:rPr lang="en-US" sz="1800">
                <a:latin typeface="Arial" charset="0"/>
                <a:ea typeface="ＭＳ Ｐゴシック" charset="0"/>
                <a:cs typeface="ＭＳ Ｐゴシック" charset="0"/>
              </a:rPr>
              <a:t>2. AHA Scientific Statement. Exercise and Acute Cardiovascular Events. </a:t>
            </a:r>
            <a:r>
              <a:rPr lang="en-US" sz="1800" i="1">
                <a:latin typeface="Arial" charset="0"/>
                <a:ea typeface="ＭＳ Ｐゴシック" charset="0"/>
                <a:cs typeface="ＭＳ Ｐゴシック" charset="0"/>
              </a:rPr>
              <a:t>Circulation</a:t>
            </a:r>
            <a:r>
              <a:rPr lang="en-US" sz="1800">
                <a:latin typeface="Arial" charset="0"/>
                <a:ea typeface="ＭＳ Ｐゴシック" charset="0"/>
                <a:cs typeface="ＭＳ Ｐゴシック" charset="0"/>
              </a:rPr>
              <a:t> 2007; 115: 2358-2368.</a:t>
            </a:r>
          </a:p>
          <a:p>
            <a:pPr eaLnBrk="1" hangingPunct="1">
              <a:lnSpc>
                <a:spcPct val="80000"/>
              </a:lnSpc>
              <a:buFont typeface="Wingdings" charset="0"/>
              <a:buChar char="n"/>
            </a:pPr>
            <a:r>
              <a:rPr lang="en-US" sz="1800">
                <a:latin typeface="Arial" charset="0"/>
                <a:ea typeface="ＭＳ Ｐゴシック" charset="0"/>
                <a:cs typeface="ＭＳ Ｐゴシック" charset="0"/>
              </a:rPr>
              <a:t>3.Frank E, Breyan J, Elon L. </a:t>
            </a:r>
            <a:r>
              <a:rPr lang="en-US" sz="1800">
                <a:latin typeface="Arial" charset="0"/>
                <a:ea typeface="ＭＳ Ｐゴシック" charset="0"/>
                <a:cs typeface="ＭＳ Ｐゴシック" charset="0"/>
                <a:hlinkClick r:id="rId2"/>
              </a:rPr>
              <a:t>Physician disclosure of healthy personal behaviors improves credibility and ability to motivate</a:t>
            </a:r>
            <a:r>
              <a:rPr lang="en-US" sz="1800">
                <a:latin typeface="Arial" charset="0"/>
                <a:ea typeface="ＭＳ Ｐゴシック" charset="0"/>
                <a:cs typeface="ＭＳ Ｐゴシック" charset="0"/>
              </a:rPr>
              <a:t>. </a:t>
            </a:r>
            <a:r>
              <a:rPr lang="en-US" sz="1800" i="1">
                <a:latin typeface="Arial" charset="0"/>
                <a:ea typeface="ＭＳ Ｐゴシック" charset="0"/>
                <a:cs typeface="ＭＳ Ｐゴシック" charset="0"/>
              </a:rPr>
              <a:t>Arch Fam Med </a:t>
            </a:r>
            <a:r>
              <a:rPr lang="en-US" sz="1800">
                <a:latin typeface="Arial" charset="0"/>
                <a:ea typeface="ＭＳ Ｐゴシック" charset="0"/>
                <a:cs typeface="ＭＳ Ｐゴシック" charset="0"/>
              </a:rPr>
              <a:t>2000;9:287-90.</a:t>
            </a:r>
          </a:p>
          <a:p>
            <a:pPr eaLnBrk="1" hangingPunct="1">
              <a:lnSpc>
                <a:spcPct val="80000"/>
              </a:lnSpc>
              <a:buFont typeface="Wingdings" charset="0"/>
              <a:buChar char="n"/>
            </a:pPr>
            <a:r>
              <a:rPr lang="en-US" sz="1800">
                <a:latin typeface="Arial" charset="0"/>
                <a:ea typeface="ＭＳ Ｐゴシック" charset="0"/>
                <a:cs typeface="ＭＳ Ｐゴシック" charset="0"/>
              </a:rPr>
              <a:t>4. Abramson S, Stein J, Schaufele M, Frates E, Rogan S. </a:t>
            </a:r>
            <a:r>
              <a:rPr lang="en-US" sz="1800">
                <a:latin typeface="Arial" charset="0"/>
                <a:ea typeface="ＭＳ Ｐゴシック" charset="0"/>
                <a:cs typeface="ＭＳ Ｐゴシック" charset="0"/>
                <a:hlinkClick r:id="rId3"/>
              </a:rPr>
              <a:t>Personal exercise habits and counseling practices of primary care physicians: a national survey</a:t>
            </a:r>
            <a:r>
              <a:rPr lang="en-US" sz="1800">
                <a:latin typeface="Arial" charset="0"/>
                <a:ea typeface="ＭＳ Ｐゴシック" charset="0"/>
                <a:cs typeface="ＭＳ Ｐゴシック" charset="0"/>
              </a:rPr>
              <a:t>. </a:t>
            </a:r>
            <a:r>
              <a:rPr lang="en-US" sz="1800" i="1">
                <a:latin typeface="Arial" charset="0"/>
                <a:ea typeface="ＭＳ Ｐゴシック" charset="0"/>
                <a:cs typeface="ＭＳ Ｐゴシック" charset="0"/>
              </a:rPr>
              <a:t>Clin J Sport Med</a:t>
            </a:r>
            <a:r>
              <a:rPr lang="en-US" sz="1800">
                <a:latin typeface="Arial" charset="0"/>
                <a:ea typeface="ＭＳ Ｐゴシック" charset="0"/>
                <a:cs typeface="ＭＳ Ｐゴシック" charset="0"/>
              </a:rPr>
              <a:t> 2000;10:40-8. </a:t>
            </a:r>
          </a:p>
          <a:p>
            <a:pPr eaLnBrk="1" hangingPunct="1">
              <a:lnSpc>
                <a:spcPct val="80000"/>
              </a:lnSpc>
              <a:buFont typeface="Wingdings" charset="0"/>
              <a:buChar char="n"/>
            </a:pPr>
            <a:r>
              <a:rPr lang="en-US" sz="1800">
                <a:latin typeface="Arial" charset="0"/>
                <a:ea typeface="ＭＳ Ｐゴシック" charset="0"/>
                <a:cs typeface="ＭＳ Ｐゴシック" charset="0"/>
              </a:rPr>
              <a:t>5. US Health and Human Services 2008 Physical Activity Guidelines for Americans. Be Active Healthy and Happy. </a:t>
            </a:r>
            <a:r>
              <a:rPr lang="en-US" sz="1800">
                <a:latin typeface="Arial" charset="0"/>
                <a:ea typeface="ＭＳ Ｐゴシック" charset="0"/>
                <a:cs typeface="ＭＳ Ｐゴシック" charset="0"/>
                <a:hlinkClick r:id="rId4"/>
              </a:rPr>
              <a:t>www.health.gov/paguidelines</a:t>
            </a:r>
            <a:r>
              <a:rPr lang="en-US" sz="1800">
                <a:latin typeface="Arial" charset="0"/>
                <a:ea typeface="ＭＳ Ｐゴシック" charset="0"/>
                <a:cs typeface="ＭＳ Ｐゴシック" charset="0"/>
              </a:rPr>
              <a:t> (accessed November 5, 2008)</a:t>
            </a:r>
          </a:p>
          <a:p>
            <a:pPr eaLnBrk="1" hangingPunct="1">
              <a:lnSpc>
                <a:spcPct val="80000"/>
              </a:lnSpc>
              <a:buFont typeface="Wingdings" charset="0"/>
              <a:buChar char="n"/>
            </a:pPr>
            <a:r>
              <a:rPr lang="en-US" sz="1800">
                <a:latin typeface="Arial" charset="0"/>
                <a:ea typeface="ＭＳ Ｐゴシック" charset="0"/>
                <a:cs typeface="ＭＳ Ｐゴシック" charset="0"/>
              </a:rPr>
              <a:t>6. Physical Activity and Health: A Report from the Surgeon General.  </a:t>
            </a:r>
            <a:r>
              <a:rPr lang="en-US" sz="1800">
                <a:latin typeface="Arial" charset="0"/>
                <a:ea typeface="ＭＳ Ｐゴシック" charset="0"/>
                <a:cs typeface="ＭＳ Ｐゴシック" charset="0"/>
                <a:hlinkClick r:id="rId5"/>
              </a:rPr>
              <a:t>http://www.cdc.gov/nccdphp/sgr/pdf/prerep.pdf</a:t>
            </a:r>
            <a:r>
              <a:rPr lang="en-US" sz="1800">
                <a:latin typeface="Arial" charset="0"/>
                <a:ea typeface="ＭＳ Ｐゴシック" charset="0"/>
                <a:cs typeface="ＭＳ Ｐゴシック" charset="0"/>
              </a:rPr>
              <a:t> (accessed December 31, 2008)</a:t>
            </a:r>
          </a:p>
        </p:txBody>
      </p:sp>
      <p:pic>
        <p:nvPicPr>
          <p:cNvPr id="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83043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Rectangle 2"/>
          <p:cNvSpPr>
            <a:spLocks noGrp="1" noRot="1" noChangeArrowheads="1"/>
          </p:cNvSpPr>
          <p:nvPr>
            <p:ph type="title"/>
          </p:nvPr>
        </p:nvSpPr>
        <p:spPr/>
        <p:txBody>
          <a:bodyPr/>
          <a:lstStyle/>
          <a:p>
            <a:pPr algn="l" eaLnBrk="1" hangingPunct="1"/>
            <a:r>
              <a:rPr lang="en-US" dirty="0">
                <a:solidFill>
                  <a:srgbClr val="B64340"/>
                </a:solidFill>
                <a:latin typeface="Arial" charset="0"/>
                <a:ea typeface="ＭＳ Ｐゴシック" charset="0"/>
                <a:cs typeface="ＭＳ Ｐゴシック" charset="0"/>
              </a:rPr>
              <a:t>References Continued</a:t>
            </a:r>
          </a:p>
        </p:txBody>
      </p:sp>
      <p:sp>
        <p:nvSpPr>
          <p:cNvPr id="171010" name="Rectangle 3"/>
          <p:cNvSpPr>
            <a:spLocks noGrp="1" noChangeArrowheads="1"/>
          </p:cNvSpPr>
          <p:nvPr>
            <p:ph idx="1"/>
          </p:nvPr>
        </p:nvSpPr>
        <p:spPr/>
        <p:txBody>
          <a:bodyPr/>
          <a:lstStyle/>
          <a:p>
            <a:pPr eaLnBrk="1" hangingPunct="1">
              <a:lnSpc>
                <a:spcPct val="80000"/>
              </a:lnSpc>
              <a:buFont typeface="Wingdings" charset="0"/>
              <a:buChar char="n"/>
            </a:pPr>
            <a:r>
              <a:rPr lang="en-US" sz="2000">
                <a:latin typeface="Arial" charset="0"/>
                <a:ea typeface="ＭＳ Ｐゴシック" charset="0"/>
                <a:cs typeface="ＭＳ Ｐゴシック" charset="0"/>
              </a:rPr>
              <a:t>7. Haskell WL, Lee I-M, Pate RR, Powell KE, Blair SN, Franklin BA, Macera CA, Heath GW, Thompson PD, Bauman A. </a:t>
            </a:r>
            <a:r>
              <a:rPr lang="en-US" sz="2000">
                <a:latin typeface="Arial" charset="0"/>
                <a:ea typeface="ＭＳ Ｐゴシック" charset="0"/>
                <a:cs typeface="ＭＳ Ｐゴシック" charset="0"/>
                <a:hlinkClick r:id="rId2"/>
              </a:rPr>
              <a:t>Physical activity and public health. Updated recommendation for adults from the American College of Sports Medicine and the American Heart Association.</a:t>
            </a:r>
            <a:r>
              <a:rPr lang="en-US" sz="2000">
                <a:latin typeface="Arial" charset="0"/>
                <a:ea typeface="ＭＳ Ｐゴシック" charset="0"/>
                <a:cs typeface="ＭＳ Ｐゴシック" charset="0"/>
              </a:rPr>
              <a:t> </a:t>
            </a:r>
            <a:r>
              <a:rPr lang="en-US" sz="2000" i="1">
                <a:latin typeface="Arial" charset="0"/>
                <a:ea typeface="ＭＳ Ｐゴシック" charset="0"/>
                <a:cs typeface="ＭＳ Ｐゴシック" charset="0"/>
              </a:rPr>
              <a:t>Circulation</a:t>
            </a:r>
            <a:r>
              <a:rPr lang="en-US" sz="2000">
                <a:latin typeface="Arial" charset="0"/>
                <a:ea typeface="ＭＳ Ｐゴシック" charset="0"/>
                <a:cs typeface="ＭＳ Ｐゴシック" charset="0"/>
              </a:rPr>
              <a:t> 2007;116:1081-93.</a:t>
            </a:r>
          </a:p>
          <a:p>
            <a:pPr eaLnBrk="1" hangingPunct="1">
              <a:lnSpc>
                <a:spcPct val="80000"/>
              </a:lnSpc>
              <a:buFont typeface="Wingdings" charset="0"/>
              <a:buChar char="n"/>
            </a:pPr>
            <a:r>
              <a:rPr lang="en-US" sz="2000">
                <a:latin typeface="Arial" charset="0"/>
                <a:ea typeface="ＭＳ Ｐゴシック" charset="0"/>
                <a:cs typeface="ＭＳ Ｐゴシック" charset="0"/>
              </a:rPr>
              <a:t>8. American College of Sports Medicine. The ACSM</a:t>
            </a:r>
            <a:r>
              <a:rPr lang="ja-JP" altLang="en-US" sz="2000">
                <a:latin typeface="Arial" charset="0"/>
                <a:ea typeface="ＭＳ Ｐゴシック" charset="0"/>
                <a:cs typeface="ＭＳ Ｐゴシック" charset="0"/>
              </a:rPr>
              <a:t>’</a:t>
            </a:r>
            <a:r>
              <a:rPr lang="en-US" altLang="ja-JP" sz="2000">
                <a:latin typeface="Arial" charset="0"/>
                <a:ea typeface="ＭＳ Ｐゴシック" charset="0"/>
                <a:cs typeface="ＭＳ Ｐゴシック" charset="0"/>
              </a:rPr>
              <a:t>s resource manual for guidelines for exercise testing and prescription. 5th ed. Philadelphia: Lippincott Williams and Wilkins; 2006. </a:t>
            </a:r>
          </a:p>
          <a:p>
            <a:pPr eaLnBrk="1" hangingPunct="1">
              <a:lnSpc>
                <a:spcPct val="80000"/>
              </a:lnSpc>
              <a:buFont typeface="Wingdings" charset="0"/>
              <a:buChar char="n"/>
            </a:pPr>
            <a:r>
              <a:rPr lang="en-US" sz="2000">
                <a:latin typeface="Arial" charset="0"/>
                <a:ea typeface="ＭＳ Ｐゴシック" charset="0"/>
                <a:cs typeface="ＭＳ Ｐゴシック" charset="0"/>
              </a:rPr>
              <a:t>9. Mayer J, Mernitz H. Exercise and the Older Patients: Prescribing Guidelines. American Family Physician; 2006:71: Issue 3.  </a:t>
            </a:r>
          </a:p>
          <a:p>
            <a:pPr eaLnBrk="1" hangingPunct="1">
              <a:lnSpc>
                <a:spcPct val="80000"/>
              </a:lnSpc>
              <a:buFont typeface="Wingdings" charset="0"/>
              <a:buChar char="n"/>
            </a:pPr>
            <a:r>
              <a:rPr lang="en-US" sz="2000">
                <a:latin typeface="Arial" charset="0"/>
                <a:ea typeface="ＭＳ Ｐゴシック" charset="0"/>
                <a:cs typeface="ＭＳ Ｐゴシック" charset="0"/>
              </a:rPr>
              <a:t>10. Kesaniemi YK, Danforth E Jr, Jensen MD, et al. </a:t>
            </a:r>
            <a:r>
              <a:rPr lang="en-US" sz="2000">
                <a:latin typeface="Arial" charset="0"/>
                <a:ea typeface="ＭＳ Ｐゴシック" charset="0"/>
                <a:cs typeface="ＭＳ Ｐゴシック" charset="0"/>
                <a:hlinkClick r:id="rId3"/>
              </a:rPr>
              <a:t>Dose response issues concerning physical activity and health: an evidence-based symposium</a:t>
            </a:r>
            <a:r>
              <a:rPr lang="en-US" sz="2000">
                <a:latin typeface="Arial" charset="0"/>
                <a:ea typeface="ＭＳ Ｐゴシック" charset="0"/>
                <a:cs typeface="ＭＳ Ｐゴシック" charset="0"/>
              </a:rPr>
              <a:t>. </a:t>
            </a:r>
            <a:r>
              <a:rPr lang="en-US" sz="2000" i="1">
                <a:latin typeface="Arial" charset="0"/>
                <a:ea typeface="ＭＳ Ｐゴシック" charset="0"/>
                <a:cs typeface="ＭＳ Ｐゴシック" charset="0"/>
              </a:rPr>
              <a:t>Med Sci Sports Exerc</a:t>
            </a:r>
            <a:r>
              <a:rPr lang="en-US" sz="2000">
                <a:latin typeface="Arial" charset="0"/>
                <a:ea typeface="ＭＳ Ｐゴシック" charset="0"/>
                <a:cs typeface="ＭＳ Ｐゴシック" charset="0"/>
              </a:rPr>
              <a:t> 2001; 33:S351-8.</a:t>
            </a:r>
          </a:p>
          <a:p>
            <a:pPr eaLnBrk="1" hangingPunct="1">
              <a:lnSpc>
                <a:spcPct val="80000"/>
              </a:lnSpc>
              <a:buFont typeface="Wingdings" charset="0"/>
              <a:buChar char="n"/>
            </a:pPr>
            <a:r>
              <a:rPr lang="en-US" sz="2000">
                <a:latin typeface="Arial" charset="0"/>
                <a:ea typeface="ＭＳ Ｐゴシック" charset="0"/>
                <a:cs typeface="ＭＳ Ｐゴシック" charset="0"/>
              </a:rPr>
              <a:t>11. American College of Sports Medicine, ACSM</a:t>
            </a:r>
            <a:r>
              <a:rPr lang="ja-JP" altLang="en-US" sz="2000">
                <a:latin typeface="Arial" charset="0"/>
                <a:ea typeface="ＭＳ Ｐゴシック" charset="0"/>
                <a:cs typeface="ＭＳ Ｐゴシック" charset="0"/>
              </a:rPr>
              <a:t>’</a:t>
            </a:r>
            <a:r>
              <a:rPr lang="en-US" altLang="ja-JP" sz="2000">
                <a:latin typeface="Arial" charset="0"/>
                <a:ea typeface="ＭＳ Ｐゴシック" charset="0"/>
                <a:cs typeface="ＭＳ Ｐゴシック" charset="0"/>
              </a:rPr>
              <a:t>s Advanced Exercise and Physiology. Lippincott, Williams and Wilkins; 2006. </a:t>
            </a:r>
          </a:p>
          <a:p>
            <a:pPr eaLnBrk="1" hangingPunct="1">
              <a:lnSpc>
                <a:spcPct val="80000"/>
              </a:lnSpc>
              <a:buFont typeface="Wingdings" charset="0"/>
              <a:buChar char="n"/>
            </a:pPr>
            <a:endParaRPr lang="en-US" sz="2000">
              <a:latin typeface="Calibri" charset="0"/>
              <a:ea typeface="ＭＳ Ｐゴシック" charset="0"/>
              <a:cs typeface="ＭＳ Ｐゴシック" charset="0"/>
            </a:endParaRPr>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45205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Rectangle 2"/>
          <p:cNvSpPr>
            <a:spLocks noGrp="1" noRot="1" noChangeArrowheads="1"/>
          </p:cNvSpPr>
          <p:nvPr>
            <p:ph type="title"/>
          </p:nvPr>
        </p:nvSpPr>
        <p:spPr/>
        <p:txBody>
          <a:bodyPr/>
          <a:lstStyle/>
          <a:p>
            <a:pPr algn="l" eaLnBrk="1" hangingPunct="1"/>
            <a:r>
              <a:rPr lang="en-US" dirty="0">
                <a:solidFill>
                  <a:srgbClr val="B64340"/>
                </a:solidFill>
                <a:latin typeface="Arial" charset="0"/>
                <a:ea typeface="ＭＳ Ｐゴシック" charset="0"/>
                <a:cs typeface="ＭＳ Ｐゴシック" charset="0"/>
              </a:rPr>
              <a:t>References Continued</a:t>
            </a:r>
          </a:p>
        </p:txBody>
      </p:sp>
      <p:sp>
        <p:nvSpPr>
          <p:cNvPr id="172034" name="Rectangle 3"/>
          <p:cNvSpPr>
            <a:spLocks noGrp="1" noChangeArrowheads="1"/>
          </p:cNvSpPr>
          <p:nvPr>
            <p:ph idx="1"/>
          </p:nvPr>
        </p:nvSpPr>
        <p:spPr/>
        <p:txBody>
          <a:bodyPr/>
          <a:lstStyle/>
          <a:p>
            <a:pPr eaLnBrk="1" hangingPunct="1">
              <a:lnSpc>
                <a:spcPct val="80000"/>
              </a:lnSpc>
              <a:buFont typeface="Wingdings" charset="0"/>
              <a:buChar char="n"/>
            </a:pPr>
            <a:r>
              <a:rPr lang="en-US" sz="2000">
                <a:latin typeface="Arial" charset="0"/>
                <a:ea typeface="ＭＳ Ｐゴシック" charset="0"/>
                <a:cs typeface="ＭＳ Ｐゴシック" charset="0"/>
              </a:rPr>
              <a:t>12. Cress ME,et al. Best Practices Statement, Physical Activity Programs and Behavior Counseling in Older Adult Populations. </a:t>
            </a:r>
            <a:r>
              <a:rPr lang="en-US" sz="2000" i="1">
                <a:latin typeface="Arial" charset="0"/>
                <a:ea typeface="ＭＳ Ｐゴシック" charset="0"/>
                <a:cs typeface="ＭＳ Ｐゴシック" charset="0"/>
              </a:rPr>
              <a:t>Med Sci Sports Exer</a:t>
            </a:r>
            <a:r>
              <a:rPr lang="en-US" sz="2000">
                <a:latin typeface="Arial" charset="0"/>
                <a:ea typeface="ＭＳ Ｐゴシック" charset="0"/>
                <a:cs typeface="ＭＳ Ｐゴシック" charset="0"/>
              </a:rPr>
              <a:t>c 2004;36:1997-2003    </a:t>
            </a:r>
          </a:p>
          <a:p>
            <a:pPr eaLnBrk="1" hangingPunct="1">
              <a:lnSpc>
                <a:spcPct val="80000"/>
              </a:lnSpc>
              <a:buFont typeface="Wingdings" charset="0"/>
              <a:buChar char="n"/>
            </a:pPr>
            <a:r>
              <a:rPr lang="en-US" sz="2000">
                <a:latin typeface="Arial" charset="0"/>
                <a:ea typeface="ＭＳ Ｐゴシック" charset="0"/>
                <a:cs typeface="ＭＳ Ｐゴシック" charset="0"/>
              </a:rPr>
              <a:t>13. American College of Sports Medicine. ACSM</a:t>
            </a:r>
            <a:r>
              <a:rPr lang="ja-JP" altLang="en-US" sz="2000">
                <a:latin typeface="Arial" charset="0"/>
                <a:ea typeface="ＭＳ Ｐゴシック" charset="0"/>
                <a:cs typeface="ＭＳ Ｐゴシック" charset="0"/>
              </a:rPr>
              <a:t>’</a:t>
            </a:r>
            <a:r>
              <a:rPr lang="en-US" altLang="ja-JP" sz="2000">
                <a:latin typeface="Arial" charset="0"/>
                <a:ea typeface="ＭＳ Ｐゴシック" charset="0"/>
                <a:cs typeface="ＭＳ Ｐゴシック" charset="0"/>
              </a:rPr>
              <a:t>s Health Related Physical Fitness Assessment Manual, Second Edition. Philadelphia: Lippincott Williams and Wilkins; 2008.</a:t>
            </a:r>
          </a:p>
          <a:p>
            <a:pPr eaLnBrk="1" hangingPunct="1">
              <a:lnSpc>
                <a:spcPct val="80000"/>
              </a:lnSpc>
              <a:buFont typeface="Wingdings" charset="0"/>
              <a:buChar char="n"/>
            </a:pPr>
            <a:r>
              <a:rPr lang="en-US" sz="2000">
                <a:latin typeface="Arial" charset="0"/>
                <a:ea typeface="ＭＳ Ｐゴシック" charset="0"/>
                <a:cs typeface="ＭＳ Ｐゴシック" charset="0"/>
              </a:rPr>
              <a:t>14. American College of Sports Medicine. ACSM</a:t>
            </a:r>
            <a:r>
              <a:rPr lang="ja-JP" altLang="en-US" sz="2000">
                <a:latin typeface="Arial" charset="0"/>
                <a:ea typeface="ＭＳ Ｐゴシック" charset="0"/>
                <a:cs typeface="ＭＳ Ｐゴシック" charset="0"/>
              </a:rPr>
              <a:t>’</a:t>
            </a:r>
            <a:r>
              <a:rPr lang="en-US" altLang="ja-JP" sz="2000">
                <a:latin typeface="Arial" charset="0"/>
                <a:ea typeface="ＭＳ Ｐゴシック" charset="0"/>
                <a:cs typeface="ＭＳ Ｐゴシック" charset="0"/>
              </a:rPr>
              <a:t>s guidelines for exercise testing and prescription. 5th Edition. Philadelphia: Williams and Wilkins; 1995.</a:t>
            </a:r>
          </a:p>
          <a:p>
            <a:pPr eaLnBrk="1" hangingPunct="1">
              <a:lnSpc>
                <a:spcPct val="80000"/>
              </a:lnSpc>
              <a:buFont typeface="Wingdings" charset="0"/>
              <a:buChar char="n"/>
            </a:pPr>
            <a:r>
              <a:rPr lang="en-US" sz="2000">
                <a:latin typeface="Arial" charset="0"/>
                <a:ea typeface="ＭＳ Ｐゴシック" charset="0"/>
                <a:cs typeface="ＭＳ Ｐゴシック" charset="0"/>
              </a:rPr>
              <a:t>15. Rainville J, Hartigan E, Martinez E, Limke J, Jouve CA, Finno M. </a:t>
            </a:r>
            <a:r>
              <a:rPr lang="en-US" sz="2000">
                <a:latin typeface="Arial" charset="0"/>
                <a:ea typeface="ＭＳ Ｐゴシック" charset="0"/>
                <a:cs typeface="ＭＳ Ｐゴシック" charset="0"/>
                <a:hlinkClick r:id="rId2"/>
              </a:rPr>
              <a:t>Exercise as a treatment for chronic low back pain</a:t>
            </a:r>
            <a:r>
              <a:rPr lang="en-US" sz="2000">
                <a:latin typeface="Arial" charset="0"/>
                <a:ea typeface="ＭＳ Ｐゴシック" charset="0"/>
                <a:cs typeface="ＭＳ Ｐゴシック" charset="0"/>
              </a:rPr>
              <a:t>. </a:t>
            </a:r>
            <a:r>
              <a:rPr lang="en-US" sz="2000" i="1">
                <a:latin typeface="Arial" charset="0"/>
                <a:ea typeface="ＭＳ Ｐゴシック" charset="0"/>
                <a:cs typeface="ＭＳ Ｐゴシック" charset="0"/>
              </a:rPr>
              <a:t>Spine J</a:t>
            </a:r>
            <a:r>
              <a:rPr lang="en-US" sz="2000">
                <a:latin typeface="Arial" charset="0"/>
                <a:ea typeface="ＭＳ Ｐゴシック" charset="0"/>
                <a:cs typeface="ＭＳ Ｐゴシック" charset="0"/>
              </a:rPr>
              <a:t> 2004;4:106-15.</a:t>
            </a:r>
          </a:p>
          <a:p>
            <a:pPr eaLnBrk="1" hangingPunct="1">
              <a:lnSpc>
                <a:spcPct val="80000"/>
              </a:lnSpc>
              <a:buFont typeface="Wingdings" charset="0"/>
              <a:buChar char="n"/>
            </a:pPr>
            <a:r>
              <a:rPr lang="en-US" sz="2000">
                <a:latin typeface="Arial" charset="0"/>
                <a:ea typeface="ＭＳ Ｐゴシック" charset="0"/>
                <a:cs typeface="ＭＳ Ｐゴシック" charset="0"/>
              </a:rPr>
              <a:t>16. Gibbons et al. ACC/ AHA Guideline Update for Exercise Testing. </a:t>
            </a:r>
            <a:r>
              <a:rPr lang="en-US" sz="2000" i="1">
                <a:latin typeface="Arial" charset="0"/>
                <a:ea typeface="ＭＳ Ｐゴシック" charset="0"/>
                <a:cs typeface="ＭＳ Ｐゴシック" charset="0"/>
              </a:rPr>
              <a:t>Circulation</a:t>
            </a:r>
            <a:r>
              <a:rPr lang="en-US" sz="2000">
                <a:latin typeface="Arial" charset="0"/>
                <a:ea typeface="ＭＳ Ｐゴシック" charset="0"/>
                <a:cs typeface="ＭＳ Ｐゴシック" charset="0"/>
              </a:rPr>
              <a:t> 2002; 106:1883-92.</a:t>
            </a:r>
          </a:p>
          <a:p>
            <a:pPr eaLnBrk="1" hangingPunct="1">
              <a:lnSpc>
                <a:spcPct val="80000"/>
              </a:lnSpc>
              <a:buFont typeface="Wingdings" charset="0"/>
              <a:buChar char="n"/>
            </a:pPr>
            <a:endParaRPr lang="en-US" sz="2000">
              <a:latin typeface="Calibri" charset="0"/>
              <a:ea typeface="ＭＳ Ｐゴシック" charset="0"/>
              <a:cs typeface="ＭＳ Ｐゴシック" charset="0"/>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5483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normAutofit/>
          </a:bodyPr>
          <a:lstStyle/>
          <a:p>
            <a:pPr algn="l" eaLnBrk="1" hangingPunct="1"/>
            <a:r>
              <a:rPr lang="en-US" dirty="0" smtClean="0">
                <a:solidFill>
                  <a:srgbClr val="B64340"/>
                </a:solidFill>
                <a:latin typeface="Trebuchet MS"/>
                <a:ea typeface="ＭＳ Ｐゴシック" charset="0"/>
                <a:cs typeface="Trebuchet MS"/>
              </a:rPr>
              <a:t>Physical Fitness</a:t>
            </a:r>
            <a:endParaRPr lang="en-US" dirty="0">
              <a:solidFill>
                <a:srgbClr val="B64340"/>
              </a:solidFill>
              <a:latin typeface="Trebuchet MS"/>
              <a:ea typeface="ＭＳ Ｐゴシック" charset="0"/>
              <a:cs typeface="Trebuchet MS"/>
            </a:endParaRPr>
          </a:p>
        </p:txBody>
      </p:sp>
      <p:sp>
        <p:nvSpPr>
          <p:cNvPr id="41986" name="Content Placeholder 2"/>
          <p:cNvSpPr>
            <a:spLocks noGrp="1"/>
          </p:cNvSpPr>
          <p:nvPr>
            <p:ph idx="1"/>
          </p:nvPr>
        </p:nvSpPr>
        <p:spPr/>
        <p:txBody>
          <a:bodyPr>
            <a:normAutofit/>
          </a:bodyPr>
          <a:lstStyle/>
          <a:p>
            <a:pPr marL="0" indent="0" eaLnBrk="1" hangingPunct="1">
              <a:buNone/>
            </a:pP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Physical fitness is a set of attributes that people have or achieve that relates to the ability to perform physical activity.</a:t>
            </a:r>
            <a:r>
              <a:rPr lang="ja-JP" altLang="en-US" dirty="0">
                <a:latin typeface="Calibri" charset="0"/>
                <a:ea typeface="ＭＳ Ｐゴシック" charset="0"/>
                <a:cs typeface="ＭＳ Ｐゴシック" charset="0"/>
              </a:rPr>
              <a:t>”</a:t>
            </a:r>
            <a:endParaRPr lang="en-US" altLang="ja-JP" dirty="0">
              <a:latin typeface="Calibri" charset="0"/>
              <a:ea typeface="ＭＳ Ｐゴシック" charset="0"/>
              <a:cs typeface="ＭＳ Ｐゴシック" charset="0"/>
            </a:endParaRPr>
          </a:p>
          <a:p>
            <a:pPr eaLnBrk="1" hangingPunct="1">
              <a:buFont typeface="Wingdings" charset="0"/>
              <a:buNone/>
            </a:pPr>
            <a:r>
              <a:rPr lang="en-US" sz="2400" dirty="0">
                <a:latin typeface="Calibri" charset="0"/>
                <a:ea typeface="ＭＳ Ｐゴシック" charset="0"/>
                <a:cs typeface="ＭＳ Ｐゴシック" charset="0"/>
              </a:rPr>
              <a:t>	1) cardiorespiratory endurance (aerobic fitness): </a:t>
            </a:r>
          </a:p>
          <a:p>
            <a:pPr eaLnBrk="1" hangingPunct="1">
              <a:buFont typeface="Wingdings" charset="0"/>
              <a:buNone/>
            </a:pPr>
            <a:r>
              <a:rPr lang="en-US" sz="2400" dirty="0">
                <a:latin typeface="Calibri" charset="0"/>
                <a:ea typeface="ＭＳ Ｐゴシック" charset="0"/>
                <a:cs typeface="ＭＳ Ｐゴシック" charset="0"/>
              </a:rPr>
              <a:t>	2) muscular strength, </a:t>
            </a:r>
          </a:p>
          <a:p>
            <a:pPr eaLnBrk="1" hangingPunct="1">
              <a:buFont typeface="Wingdings" charset="0"/>
              <a:buNone/>
            </a:pPr>
            <a:r>
              <a:rPr lang="en-US" sz="2400" dirty="0">
                <a:latin typeface="Calibri" charset="0"/>
                <a:ea typeface="ＭＳ Ｐゴシック" charset="0"/>
                <a:cs typeface="ＭＳ Ｐゴシック" charset="0"/>
              </a:rPr>
              <a:t>	3) muscular endurance, </a:t>
            </a:r>
          </a:p>
          <a:p>
            <a:pPr eaLnBrk="1" hangingPunct="1">
              <a:buFont typeface="Wingdings" charset="0"/>
              <a:buNone/>
            </a:pPr>
            <a:r>
              <a:rPr lang="en-US" sz="2400" dirty="0">
                <a:latin typeface="Calibri" charset="0"/>
                <a:ea typeface="ＭＳ Ｐゴシック" charset="0"/>
                <a:cs typeface="ＭＳ Ｐゴシック" charset="0"/>
              </a:rPr>
              <a:t>	4) flexibility,</a:t>
            </a:r>
          </a:p>
          <a:p>
            <a:pPr eaLnBrk="1" hangingPunct="1">
              <a:buFont typeface="Wingdings" charset="0"/>
              <a:buNone/>
            </a:pPr>
            <a:r>
              <a:rPr lang="en-US" sz="2400" dirty="0">
                <a:latin typeface="Calibri" charset="0"/>
                <a:ea typeface="ＭＳ Ｐゴシック" charset="0"/>
                <a:cs typeface="ＭＳ Ｐゴシック" charset="0"/>
              </a:rPr>
              <a:t>	5) body composition. </a:t>
            </a:r>
          </a:p>
          <a:p>
            <a:pPr lvl="2" eaLnBrk="1" hangingPunct="1">
              <a:buFont typeface="Wingdings" charset="0"/>
              <a:buNone/>
            </a:pPr>
            <a:endParaRPr lang="en-US" dirty="0">
              <a:latin typeface="Calibri" charset="0"/>
              <a:ea typeface="ＭＳ Ｐゴシック" charset="0"/>
            </a:endParaRPr>
          </a:p>
          <a:p>
            <a:pPr lvl="2" eaLnBrk="1" hangingPunct="1">
              <a:buFont typeface="Wingdings" charset="0"/>
              <a:buNone/>
            </a:pPr>
            <a:endParaRPr lang="en-US" dirty="0">
              <a:latin typeface="Calibri" charset="0"/>
              <a:ea typeface="ＭＳ Ｐゴシック" charset="0"/>
            </a:endParaRPr>
          </a:p>
          <a:p>
            <a:pPr marL="914400" lvl="2" indent="0" eaLnBrk="1" hangingPunct="1">
              <a:buNone/>
            </a:pPr>
            <a:endParaRPr lang="en-US" dirty="0">
              <a:latin typeface="Calibri" charset="0"/>
              <a:ea typeface="ＭＳ Ｐゴシック" charset="0"/>
            </a:endParaRPr>
          </a:p>
        </p:txBody>
      </p:sp>
      <p:sp>
        <p:nvSpPr>
          <p:cNvPr id="2" name="Rectangle 1"/>
          <p:cNvSpPr/>
          <p:nvPr/>
        </p:nvSpPr>
        <p:spPr>
          <a:xfrm>
            <a:off x="-546833" y="6461204"/>
            <a:ext cx="7161734" cy="369332"/>
          </a:xfrm>
          <a:prstGeom prst="rect">
            <a:avLst/>
          </a:prstGeom>
        </p:spPr>
        <p:txBody>
          <a:bodyPr wrap="square">
            <a:spAutoFit/>
          </a:bodyPr>
          <a:lstStyle/>
          <a:p>
            <a:pPr lvl="2"/>
            <a:r>
              <a:rPr lang="en-US" dirty="0" smtClean="0">
                <a:latin typeface="Calibri" charset="0"/>
                <a:ea typeface="ＭＳ Ｐゴシック" charset="0"/>
              </a:rPr>
              <a:t>Center </a:t>
            </a:r>
            <a:r>
              <a:rPr lang="en-US" dirty="0">
                <a:latin typeface="Calibri" charset="0"/>
                <a:ea typeface="ＭＳ Ｐゴシック" charset="0"/>
              </a:rPr>
              <a:t>for Disease Control and Prevention</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78478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Rectangle 2"/>
          <p:cNvSpPr>
            <a:spLocks noGrp="1" noRot="1" noChangeArrowheads="1"/>
          </p:cNvSpPr>
          <p:nvPr>
            <p:ph type="title"/>
          </p:nvPr>
        </p:nvSpPr>
        <p:spPr/>
        <p:txBody>
          <a:bodyPr/>
          <a:lstStyle/>
          <a:p>
            <a:pPr algn="l" eaLnBrk="1" hangingPunct="1"/>
            <a:r>
              <a:rPr lang="en-US" dirty="0">
                <a:solidFill>
                  <a:srgbClr val="B64340"/>
                </a:solidFill>
                <a:latin typeface="Arial" charset="0"/>
                <a:ea typeface="ＭＳ Ｐゴシック" charset="0"/>
                <a:cs typeface="ＭＳ Ｐゴシック" charset="0"/>
              </a:rPr>
              <a:t>Resources</a:t>
            </a:r>
          </a:p>
        </p:txBody>
      </p:sp>
      <p:sp>
        <p:nvSpPr>
          <p:cNvPr id="173058" name="Rectangle 3"/>
          <p:cNvSpPr>
            <a:spLocks noGrp="1" noChangeArrowheads="1"/>
          </p:cNvSpPr>
          <p:nvPr>
            <p:ph idx="1"/>
          </p:nvPr>
        </p:nvSpPr>
        <p:spPr/>
        <p:txBody>
          <a:bodyPr/>
          <a:lstStyle/>
          <a:p>
            <a:pPr eaLnBrk="1" hangingPunct="1">
              <a:buFont typeface="Wingdings" charset="0"/>
              <a:buChar char="n"/>
            </a:pPr>
            <a:r>
              <a:rPr lang="en-US" dirty="0">
                <a:latin typeface="Arial" charset="0"/>
                <a:ea typeface="ＭＳ Ｐゴシック" charset="0"/>
                <a:cs typeface="ＭＳ Ｐゴシック" charset="0"/>
              </a:rPr>
              <a:t>Exercise is Medicine</a:t>
            </a:r>
            <a:r>
              <a:rPr lang="en-US" dirty="0">
                <a:latin typeface="Arial" charset="0"/>
                <a:ea typeface="ＭＳ Ｐゴシック" charset="0"/>
                <a:cs typeface="Arial" charset="0"/>
              </a:rPr>
              <a:t>©</a:t>
            </a:r>
          </a:p>
          <a:p>
            <a:pPr lvl="1" eaLnBrk="1" hangingPunct="1">
              <a:buFont typeface="Wingdings" charset="0"/>
              <a:buChar char="n"/>
            </a:pPr>
            <a:r>
              <a:rPr lang="en-US" sz="2400" dirty="0">
                <a:latin typeface="Arial" charset="0"/>
                <a:ea typeface="ＭＳ Ｐゴシック" charset="0"/>
                <a:cs typeface="Arial" charset="0"/>
                <a:hlinkClick r:id="rId2"/>
              </a:rPr>
              <a:t>www.exerciseismedicine.org</a:t>
            </a:r>
            <a:endParaRPr lang="en-US" sz="2400" dirty="0">
              <a:latin typeface="Arial" charset="0"/>
              <a:ea typeface="ＭＳ Ｐゴシック" charset="0"/>
              <a:cs typeface="Arial" charset="0"/>
            </a:endParaRPr>
          </a:p>
          <a:p>
            <a:pPr eaLnBrk="1" hangingPunct="1">
              <a:buFont typeface="Wingdings" charset="0"/>
              <a:buChar char="n"/>
            </a:pPr>
            <a:r>
              <a:rPr lang="en-US" dirty="0">
                <a:latin typeface="Arial" charset="0"/>
                <a:ea typeface="ＭＳ Ｐゴシック" charset="0"/>
                <a:cs typeface="Arial" charset="0"/>
              </a:rPr>
              <a:t>Institute of Lifestyle Medicine</a:t>
            </a:r>
          </a:p>
          <a:p>
            <a:pPr lvl="1" eaLnBrk="1" hangingPunct="1">
              <a:buFont typeface="Wingdings" charset="0"/>
              <a:buChar char="n"/>
            </a:pPr>
            <a:r>
              <a:rPr lang="en-US" sz="2400" dirty="0" err="1">
                <a:latin typeface="Arial" charset="0"/>
                <a:ea typeface="ＭＳ Ｐゴシック" charset="0"/>
                <a:cs typeface="Arial" charset="0"/>
                <a:hlinkClick r:id="rId3"/>
              </a:rPr>
              <a:t>www.instituteoflifestylemedicine.org</a:t>
            </a:r>
            <a:endParaRPr lang="en-US" sz="2400" dirty="0">
              <a:latin typeface="Arial" charset="0"/>
              <a:ea typeface="ＭＳ Ｐゴシック" charset="0"/>
              <a:cs typeface="Arial" charset="0"/>
            </a:endParaRPr>
          </a:p>
          <a:p>
            <a:pPr eaLnBrk="1" hangingPunct="1">
              <a:buFont typeface="Wingdings" charset="0"/>
              <a:buChar char="n"/>
            </a:pPr>
            <a:r>
              <a:rPr lang="en-US" dirty="0">
                <a:latin typeface="Arial" charset="0"/>
                <a:ea typeface="ＭＳ Ｐゴシック" charset="0"/>
                <a:cs typeface="Arial" charset="0"/>
              </a:rPr>
              <a:t>American College of Sports Medicine</a:t>
            </a:r>
          </a:p>
          <a:p>
            <a:pPr lvl="1" eaLnBrk="1" hangingPunct="1">
              <a:buFont typeface="Wingdings" charset="0"/>
              <a:buChar char="n"/>
            </a:pPr>
            <a:r>
              <a:rPr lang="en-US" sz="2400" dirty="0">
                <a:latin typeface="Arial" charset="0"/>
                <a:ea typeface="ＭＳ Ｐゴシック" charset="0"/>
                <a:cs typeface="Arial" charset="0"/>
                <a:hlinkClick r:id="rId4"/>
              </a:rPr>
              <a:t>www.acsm.org</a:t>
            </a:r>
            <a:endParaRPr lang="en-US" sz="2400" dirty="0">
              <a:latin typeface="Arial" charset="0"/>
              <a:ea typeface="ＭＳ Ｐゴシック" charset="0"/>
              <a:cs typeface="Arial" charset="0"/>
            </a:endParaRPr>
          </a:p>
          <a:p>
            <a:pPr lvl="1" eaLnBrk="1" hangingPunct="1">
              <a:buFont typeface="Wingdings" charset="0"/>
              <a:buNone/>
            </a:pPr>
            <a:endParaRPr lang="en-US" dirty="0">
              <a:latin typeface="Arial" charset="0"/>
              <a:ea typeface="ＭＳ Ｐゴシック" charset="0"/>
              <a:cs typeface="Arial" charset="0"/>
            </a:endParaRPr>
          </a:p>
          <a:p>
            <a:pPr lvl="1" eaLnBrk="1" hangingPunct="1">
              <a:buFont typeface="Wingdings" charset="0"/>
              <a:buChar char="n"/>
            </a:pPr>
            <a:endParaRPr lang="en-US" dirty="0">
              <a:latin typeface="Calibri" charset="0"/>
              <a:ea typeface="ＭＳ Ｐゴシック" charset="0"/>
              <a:cs typeface="Arial" charset="0"/>
            </a:endParaRPr>
          </a:p>
          <a:p>
            <a:pPr lvl="1" eaLnBrk="1" hangingPunct="1">
              <a:buFont typeface="Wingdings" charset="0"/>
              <a:buNone/>
            </a:pPr>
            <a:endParaRPr lang="en-US" dirty="0">
              <a:latin typeface="Calibri" charset="0"/>
              <a:ea typeface="ＭＳ Ｐゴシック" charset="0"/>
              <a:cs typeface="Arial" charset="0"/>
            </a:endParaRPr>
          </a:p>
          <a:p>
            <a:pPr eaLnBrk="1" hangingPunct="1">
              <a:buFont typeface="Wingdings" charset="0"/>
              <a:buNone/>
            </a:pPr>
            <a:endParaRPr lang="en-US" dirty="0">
              <a:latin typeface="Calibri" charset="0"/>
              <a:ea typeface="ＭＳ Ｐゴシック" charset="0"/>
              <a:cs typeface="ＭＳ Ｐゴシック" charset="0"/>
            </a:endParaRPr>
          </a:p>
        </p:txBody>
      </p:sp>
      <p:pic>
        <p:nvPicPr>
          <p:cNvPr id="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017720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Rectangle 2"/>
          <p:cNvSpPr>
            <a:spLocks noGrp="1" noRot="1" noChangeArrowheads="1"/>
          </p:cNvSpPr>
          <p:nvPr>
            <p:ph type="title"/>
          </p:nvPr>
        </p:nvSpPr>
        <p:spPr/>
        <p:txBody>
          <a:bodyPr/>
          <a:lstStyle/>
          <a:p>
            <a:pPr algn="l" eaLnBrk="1" hangingPunct="1"/>
            <a:r>
              <a:rPr lang="en-US" dirty="0">
                <a:solidFill>
                  <a:srgbClr val="B64340"/>
                </a:solidFill>
                <a:latin typeface="Arial" charset="0"/>
                <a:ea typeface="ＭＳ Ｐゴシック" charset="0"/>
                <a:cs typeface="ＭＳ Ｐゴシック" charset="0"/>
              </a:rPr>
              <a:t>Resources</a:t>
            </a:r>
          </a:p>
        </p:txBody>
      </p:sp>
      <p:sp>
        <p:nvSpPr>
          <p:cNvPr id="174082" name="Rectangle 3"/>
          <p:cNvSpPr>
            <a:spLocks noGrp="1" noChangeArrowheads="1"/>
          </p:cNvSpPr>
          <p:nvPr>
            <p:ph idx="1"/>
          </p:nvPr>
        </p:nvSpPr>
        <p:spPr/>
        <p:txBody>
          <a:bodyPr/>
          <a:lstStyle/>
          <a:p>
            <a:pPr eaLnBrk="1" hangingPunct="1">
              <a:buFont typeface="Wingdings" charset="0"/>
              <a:buChar char="n"/>
            </a:pPr>
            <a:r>
              <a:rPr lang="en-US" dirty="0">
                <a:latin typeface="Arial" charset="0"/>
                <a:ea typeface="ＭＳ Ｐゴシック" charset="0"/>
                <a:cs typeface="ＭＳ Ｐゴシック" charset="0"/>
              </a:rPr>
              <a:t>Physical Activity Guidelines, U.S. Department of Health and Human Services (HHS)</a:t>
            </a:r>
          </a:p>
          <a:p>
            <a:pPr lvl="1" eaLnBrk="1" hangingPunct="1">
              <a:buFont typeface="Wingdings" charset="0"/>
              <a:buChar char="n"/>
            </a:pPr>
            <a:r>
              <a:rPr lang="en-US" sz="2400" dirty="0" err="1">
                <a:latin typeface="Arial" charset="0"/>
                <a:ea typeface="ＭＳ Ｐゴシック" charset="0"/>
                <a:hlinkClick r:id="rId2"/>
              </a:rPr>
              <a:t>www.health.gov</a:t>
            </a:r>
            <a:r>
              <a:rPr lang="en-US" sz="2400" dirty="0">
                <a:latin typeface="Arial" charset="0"/>
                <a:ea typeface="ＭＳ Ｐゴシック" charset="0"/>
                <a:hlinkClick r:id="rId2"/>
              </a:rPr>
              <a:t>/</a:t>
            </a:r>
            <a:r>
              <a:rPr lang="en-US" sz="2400" dirty="0" err="1">
                <a:latin typeface="Arial" charset="0"/>
                <a:ea typeface="ＭＳ Ｐゴシック" charset="0"/>
                <a:hlinkClick r:id="rId2"/>
              </a:rPr>
              <a:t>paguidelines</a:t>
            </a:r>
            <a:endParaRPr lang="en-US" sz="2400" dirty="0">
              <a:latin typeface="Arial" charset="0"/>
              <a:ea typeface="ＭＳ Ｐゴシック" charset="0"/>
            </a:endParaRPr>
          </a:p>
          <a:p>
            <a:pPr eaLnBrk="1" hangingPunct="1">
              <a:buFont typeface="Wingdings" charset="0"/>
              <a:buChar char="n"/>
            </a:pPr>
            <a:r>
              <a:rPr lang="en-US" dirty="0" smtClean="0">
                <a:latin typeface="Arial" charset="0"/>
                <a:ea typeface="ＭＳ Ｐゴシック" charset="0"/>
                <a:cs typeface="ＭＳ Ｐゴシック" charset="0"/>
              </a:rPr>
              <a:t>Choose </a:t>
            </a:r>
            <a:r>
              <a:rPr lang="en-US" dirty="0" err="1" smtClean="0">
                <a:latin typeface="Arial" charset="0"/>
                <a:ea typeface="ＭＳ Ｐゴシック" charset="0"/>
                <a:cs typeface="ＭＳ Ｐゴシック" charset="0"/>
              </a:rPr>
              <a:t>MyPlate.gov</a:t>
            </a:r>
            <a:r>
              <a:rPr lang="en-US" dirty="0" smtClean="0">
                <a:latin typeface="Arial" charset="0"/>
                <a:ea typeface="ＭＳ Ｐゴシック" charset="0"/>
                <a:cs typeface="ＭＳ Ｐゴシック" charset="0"/>
              </a:rPr>
              <a:t> USDA</a:t>
            </a:r>
            <a:endParaRPr lang="en-US" dirty="0">
              <a:latin typeface="Arial" charset="0"/>
              <a:ea typeface="ＭＳ Ｐゴシック" charset="0"/>
              <a:cs typeface="ＭＳ Ｐゴシック" charset="0"/>
            </a:endParaRPr>
          </a:p>
          <a:p>
            <a:pPr lvl="1">
              <a:buFont typeface="Wingdings" charset="0"/>
              <a:buChar char="n"/>
            </a:pPr>
            <a:r>
              <a:rPr lang="en-US" sz="2400" dirty="0">
                <a:latin typeface="Arial" charset="0"/>
                <a:ea typeface="ＭＳ Ｐゴシック" charset="0"/>
                <a:hlinkClick r:id="rId3"/>
              </a:rPr>
              <a:t>https://</a:t>
            </a:r>
            <a:r>
              <a:rPr lang="en-US" sz="2400" dirty="0" err="1">
                <a:latin typeface="Arial" charset="0"/>
                <a:ea typeface="ＭＳ Ｐゴシック" charset="0"/>
                <a:hlinkClick r:id="rId3"/>
              </a:rPr>
              <a:t>www.choosemyplate.gov</a:t>
            </a:r>
            <a:r>
              <a:rPr lang="en-US" sz="2400" dirty="0">
                <a:latin typeface="Arial" charset="0"/>
                <a:ea typeface="ＭＳ Ｐゴシック" charset="0"/>
                <a:hlinkClick r:id="rId3"/>
              </a:rPr>
              <a:t>/physical-activity</a:t>
            </a:r>
            <a:endParaRPr lang="en-US" sz="2400" dirty="0">
              <a:latin typeface="Arial" charset="0"/>
              <a:ea typeface="ＭＳ Ｐゴシック" charset="0"/>
            </a:endParaRPr>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72598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Rectangle 2"/>
          <p:cNvSpPr>
            <a:spLocks noGrp="1" noRot="1" noChangeArrowheads="1"/>
          </p:cNvSpPr>
          <p:nvPr>
            <p:ph type="title"/>
          </p:nvPr>
        </p:nvSpPr>
        <p:spPr/>
        <p:txBody>
          <a:bodyPr/>
          <a:lstStyle/>
          <a:p>
            <a:pPr algn="l" eaLnBrk="1" hangingPunct="1"/>
            <a:r>
              <a:rPr lang="en-US" dirty="0">
                <a:latin typeface="Calibri" charset="0"/>
                <a:ea typeface="ＭＳ Ｐゴシック" charset="0"/>
                <a:cs typeface="ＭＳ Ｐゴシック" charset="0"/>
              </a:rPr>
              <a:t> </a:t>
            </a:r>
            <a:r>
              <a:rPr lang="en-US" dirty="0">
                <a:solidFill>
                  <a:srgbClr val="B64340"/>
                </a:solidFill>
                <a:latin typeface="Arial" charset="0"/>
                <a:ea typeface="ＭＳ Ｐゴシック" charset="0"/>
                <a:cs typeface="ＭＳ Ｐゴシック" charset="0"/>
              </a:rPr>
              <a:t>Resources</a:t>
            </a:r>
          </a:p>
        </p:txBody>
      </p:sp>
      <p:sp>
        <p:nvSpPr>
          <p:cNvPr id="175106" name="Rectangle 3"/>
          <p:cNvSpPr>
            <a:spLocks noGrp="1" noChangeArrowheads="1"/>
          </p:cNvSpPr>
          <p:nvPr>
            <p:ph idx="1"/>
          </p:nvPr>
        </p:nvSpPr>
        <p:spPr/>
        <p:txBody>
          <a:bodyPr/>
          <a:lstStyle/>
          <a:p>
            <a:pPr eaLnBrk="1" hangingPunct="1">
              <a:buFont typeface="Wingdings" charset="0"/>
              <a:buNone/>
            </a:pPr>
            <a:r>
              <a:rPr lang="en-US" dirty="0">
                <a:latin typeface="Arial" charset="0"/>
                <a:ea typeface="ＭＳ Ｐゴシック" charset="0"/>
                <a:cs typeface="ＭＳ Ｐゴシック" charset="0"/>
              </a:rPr>
              <a:t>AHA: </a:t>
            </a:r>
            <a:r>
              <a:rPr lang="en-US" dirty="0">
                <a:latin typeface="Arial" charset="0"/>
                <a:ea typeface="ＭＳ Ｐゴシック" charset="0"/>
                <a:cs typeface="ＭＳ Ｐゴシック" charset="0"/>
                <a:hlinkClick r:id="rId2"/>
              </a:rPr>
              <a:t>www.americanheart.org</a:t>
            </a:r>
            <a:endParaRPr lang="en-US" dirty="0">
              <a:latin typeface="Arial" charset="0"/>
              <a:ea typeface="ＭＳ Ｐゴシック" charset="0"/>
              <a:cs typeface="ＭＳ Ｐゴシック" charset="0"/>
            </a:endParaRPr>
          </a:p>
          <a:p>
            <a:pPr eaLnBrk="1" hangingPunct="1">
              <a:buFont typeface="Wingdings" charset="0"/>
              <a:buNone/>
            </a:pPr>
            <a:endParaRPr lang="en-US" dirty="0">
              <a:latin typeface="Arial" charset="0"/>
              <a:ea typeface="ＭＳ Ｐゴシック" charset="0"/>
              <a:cs typeface="ＭＳ Ｐゴシック" charset="0"/>
            </a:endParaRPr>
          </a:p>
          <a:p>
            <a:pPr eaLnBrk="1" hangingPunct="1">
              <a:buFont typeface="Wingdings" charset="0"/>
              <a:buNone/>
            </a:pPr>
            <a:r>
              <a:rPr lang="en-US" dirty="0">
                <a:latin typeface="Arial" charset="0"/>
                <a:ea typeface="ＭＳ Ｐゴシック" charset="0"/>
                <a:cs typeface="ＭＳ Ｐゴシック" charset="0"/>
              </a:rPr>
              <a:t>NIH: </a:t>
            </a:r>
            <a:r>
              <a:rPr lang="en-US" dirty="0">
                <a:latin typeface="Arial" charset="0"/>
                <a:ea typeface="ＭＳ Ｐゴシック" charset="0"/>
                <a:cs typeface="ＭＳ Ｐゴシック" charset="0"/>
                <a:hlinkClick r:id="rId3"/>
              </a:rPr>
              <a:t>www.nhlbi.nih.gov/health</a:t>
            </a:r>
            <a:endParaRPr lang="en-US" dirty="0">
              <a:latin typeface="Arial" charset="0"/>
              <a:ea typeface="ＭＳ Ｐゴシック" charset="0"/>
              <a:cs typeface="ＭＳ Ｐゴシック" charset="0"/>
            </a:endParaRPr>
          </a:p>
          <a:p>
            <a:pPr eaLnBrk="1" hangingPunct="1">
              <a:buFont typeface="Wingdings" charset="0"/>
              <a:buNone/>
            </a:pPr>
            <a:endParaRPr lang="en-US" dirty="0">
              <a:latin typeface="Arial" charset="0"/>
              <a:ea typeface="ＭＳ Ｐゴシック" charset="0"/>
              <a:cs typeface="ＭＳ Ｐゴシック" charset="0"/>
            </a:endParaRPr>
          </a:p>
          <a:p>
            <a:pPr eaLnBrk="1" hangingPunct="1">
              <a:buFont typeface="Wingdings" charset="0"/>
              <a:buNone/>
            </a:pPr>
            <a:r>
              <a:rPr lang="en-US" dirty="0">
                <a:latin typeface="Arial" charset="0"/>
                <a:ea typeface="ＭＳ Ｐゴシック" charset="0"/>
                <a:cs typeface="ＭＳ Ｐゴシック" charset="0"/>
              </a:rPr>
              <a:t>CDC: </a:t>
            </a:r>
            <a:r>
              <a:rPr lang="en-US" dirty="0">
                <a:latin typeface="Arial" charset="0"/>
                <a:ea typeface="ＭＳ Ｐゴシック" charset="0"/>
                <a:cs typeface="ＭＳ Ｐゴシック" charset="0"/>
                <a:hlinkClick r:id="rId4"/>
              </a:rPr>
              <a:t>www.cdc.gov/NCCDPHP/DNPA</a:t>
            </a:r>
            <a:endParaRPr lang="en-US" dirty="0">
              <a:latin typeface="Arial" charset="0"/>
              <a:ea typeface="ＭＳ Ｐゴシック" charset="0"/>
              <a:cs typeface="ＭＳ Ｐゴシック" charset="0"/>
            </a:endParaRPr>
          </a:p>
          <a:p>
            <a:pPr eaLnBrk="1" hangingPunct="1">
              <a:buFont typeface="Wingdings" charset="0"/>
              <a:buNone/>
            </a:pPr>
            <a:endParaRPr lang="en-US" dirty="0">
              <a:latin typeface="Arial" charset="0"/>
              <a:ea typeface="ＭＳ Ｐゴシック" charset="0"/>
              <a:cs typeface="ＭＳ Ｐゴシック" charset="0"/>
            </a:endParaRPr>
          </a:p>
          <a:p>
            <a:pPr eaLnBrk="1" hangingPunct="1">
              <a:buFont typeface="Wingdings" charset="0"/>
              <a:buNone/>
            </a:pPr>
            <a:endParaRPr lang="en-US" b="1" dirty="0">
              <a:latin typeface="Calibri" charset="0"/>
              <a:ea typeface="ＭＳ Ｐゴシック" charset="0"/>
              <a:cs typeface="ＭＳ Ｐゴシック" charset="0"/>
            </a:endParaRPr>
          </a:p>
          <a:p>
            <a:pPr eaLnBrk="1" hangingPunct="1">
              <a:buFont typeface="Wingdings" charset="0"/>
              <a:buChar char="n"/>
            </a:pPr>
            <a:endParaRPr lang="en-US" dirty="0">
              <a:latin typeface="Calibri" charset="0"/>
              <a:ea typeface="ＭＳ Ｐゴシック" charset="0"/>
              <a:cs typeface="ＭＳ Ｐゴシック" charset="0"/>
            </a:endParaRPr>
          </a:p>
        </p:txBody>
      </p:sp>
      <p:pic>
        <p:nvPicPr>
          <p:cNvPr id="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6473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3"/>
          <p:cNvSpPr>
            <a:spLocks noGrp="1"/>
          </p:cNvSpPr>
          <p:nvPr>
            <p:ph type="title"/>
          </p:nvPr>
        </p:nvSpPr>
        <p:spPr/>
        <p:txBody>
          <a:bodyPr/>
          <a:lstStyle/>
          <a:p>
            <a:pPr algn="l" eaLnBrk="1" hangingPunct="1"/>
            <a:r>
              <a:rPr lang="en-US" dirty="0">
                <a:solidFill>
                  <a:srgbClr val="B64340"/>
                </a:solidFill>
                <a:latin typeface="Calibri" charset="0"/>
                <a:ea typeface="ＭＳ Ｐゴシック" charset="0"/>
                <a:cs typeface="ＭＳ Ｐゴシック" charset="0"/>
              </a:rPr>
              <a:t>The Benefits of Exercise</a:t>
            </a:r>
          </a:p>
        </p:txBody>
      </p:sp>
      <p:sp>
        <p:nvSpPr>
          <p:cNvPr id="46082" name="Text Placeholder 6"/>
          <p:cNvSpPr>
            <a:spLocks noGrp="1"/>
          </p:cNvSpPr>
          <p:nvPr>
            <p:ph type="body" idx="1"/>
          </p:nvPr>
        </p:nvSpPr>
        <p:spPr/>
        <p:txBody>
          <a:bodyPr/>
          <a:lstStyle/>
          <a:p>
            <a:pPr eaLnBrk="1" hangingPunct="1">
              <a:buFont typeface="Wingdings" charset="0"/>
              <a:buNone/>
            </a:pPr>
            <a:r>
              <a:rPr lang="en-US">
                <a:latin typeface="Calibri" charset="0"/>
                <a:ea typeface="ＭＳ Ｐゴシック" charset="0"/>
                <a:cs typeface="ＭＳ Ｐゴシック" charset="0"/>
              </a:rPr>
              <a:t>MEDICAL MODEL</a:t>
            </a:r>
          </a:p>
        </p:txBody>
      </p:sp>
      <p:sp>
        <p:nvSpPr>
          <p:cNvPr id="5" name="Content Placeholder 4"/>
          <p:cNvSpPr>
            <a:spLocks noGrp="1"/>
          </p:cNvSpPr>
          <p:nvPr>
            <p:ph sz="half" idx="2"/>
          </p:nvPr>
        </p:nvSpPr>
        <p:spPr/>
        <p:txBody>
          <a:bodyPr/>
          <a:lstStyle/>
          <a:p>
            <a:pPr eaLnBrk="1" hangingPunct="1">
              <a:lnSpc>
                <a:spcPct val="90000"/>
              </a:lnSpc>
              <a:buFont typeface="Wingdings" charset="0"/>
              <a:buChar char="n"/>
            </a:pPr>
            <a:r>
              <a:rPr lang="en-US" sz="2200">
                <a:latin typeface="Calibri" charset="0"/>
                <a:ea typeface="ＭＳ Ｐゴシック" charset="0"/>
                <a:cs typeface="ＭＳ Ｐゴシック" charset="0"/>
              </a:rPr>
              <a:t>Helps prevent cardiac disease and stroke</a:t>
            </a:r>
          </a:p>
          <a:p>
            <a:pPr eaLnBrk="1" hangingPunct="1">
              <a:lnSpc>
                <a:spcPct val="90000"/>
              </a:lnSpc>
              <a:buFont typeface="Wingdings" charset="0"/>
              <a:buChar char="n"/>
            </a:pPr>
            <a:r>
              <a:rPr lang="en-US" sz="2200">
                <a:latin typeface="Calibri" charset="0"/>
                <a:ea typeface="ＭＳ Ｐゴシック" charset="0"/>
                <a:cs typeface="ＭＳ Ｐゴシック" charset="0"/>
              </a:rPr>
              <a:t>Reduces blood pressure</a:t>
            </a:r>
          </a:p>
          <a:p>
            <a:pPr eaLnBrk="1" hangingPunct="1">
              <a:lnSpc>
                <a:spcPct val="90000"/>
              </a:lnSpc>
              <a:buFont typeface="Wingdings" charset="0"/>
              <a:buChar char="n"/>
            </a:pPr>
            <a:r>
              <a:rPr lang="en-US" sz="2200">
                <a:latin typeface="Calibri" charset="0"/>
                <a:ea typeface="ＭＳ Ｐゴシック" charset="0"/>
                <a:cs typeface="ＭＳ Ｐゴシック" charset="0"/>
              </a:rPr>
              <a:t>Controls blood glucose</a:t>
            </a:r>
          </a:p>
          <a:p>
            <a:pPr eaLnBrk="1" hangingPunct="1">
              <a:lnSpc>
                <a:spcPct val="90000"/>
              </a:lnSpc>
              <a:buFont typeface="Wingdings" charset="0"/>
              <a:buChar char="n"/>
            </a:pPr>
            <a:r>
              <a:rPr lang="en-US" sz="2200">
                <a:latin typeface="Calibri" charset="0"/>
                <a:ea typeface="ＭＳ Ｐゴシック" charset="0"/>
                <a:cs typeface="ＭＳ Ｐゴシック" charset="0"/>
              </a:rPr>
              <a:t>Controls weight and helps prevent obesity</a:t>
            </a:r>
          </a:p>
          <a:p>
            <a:pPr eaLnBrk="1" hangingPunct="1">
              <a:lnSpc>
                <a:spcPct val="90000"/>
              </a:lnSpc>
              <a:buFont typeface="Wingdings" charset="0"/>
              <a:buChar char="n"/>
            </a:pPr>
            <a:r>
              <a:rPr lang="en-US" sz="2200">
                <a:latin typeface="Calibri" charset="0"/>
                <a:ea typeface="ＭＳ Ｐゴシック" charset="0"/>
                <a:cs typeface="ＭＳ Ｐゴシック" charset="0"/>
              </a:rPr>
              <a:t>Helps prevent bone loss</a:t>
            </a:r>
          </a:p>
          <a:p>
            <a:pPr eaLnBrk="1" hangingPunct="1">
              <a:lnSpc>
                <a:spcPct val="90000"/>
              </a:lnSpc>
              <a:buFont typeface="Wingdings" charset="0"/>
              <a:buChar char="n"/>
            </a:pPr>
            <a:r>
              <a:rPr lang="en-US" sz="2200">
                <a:latin typeface="Calibri" charset="0"/>
                <a:ea typeface="ＭＳ Ｐゴシック" charset="0"/>
                <a:cs typeface="ＭＳ Ｐゴシック" charset="0"/>
              </a:rPr>
              <a:t>Can increase self-esteem and energy, improve mood, and decrease stress.</a:t>
            </a:r>
          </a:p>
          <a:p>
            <a:pPr eaLnBrk="1" hangingPunct="1">
              <a:lnSpc>
                <a:spcPct val="90000"/>
              </a:lnSpc>
              <a:buFont typeface="Wingdings" charset="0"/>
              <a:buChar char="n"/>
            </a:pPr>
            <a:endParaRPr lang="en-US" sz="2200">
              <a:latin typeface="Calibri" charset="0"/>
              <a:ea typeface="ＭＳ Ｐゴシック" charset="0"/>
              <a:cs typeface="ＭＳ Ｐゴシック" charset="0"/>
            </a:endParaRPr>
          </a:p>
          <a:p>
            <a:pPr eaLnBrk="1" hangingPunct="1">
              <a:lnSpc>
                <a:spcPct val="90000"/>
              </a:lnSpc>
              <a:buFont typeface="Wingdings" charset="0"/>
              <a:buChar char="n"/>
            </a:pPr>
            <a:endParaRPr lang="en-US" sz="2200">
              <a:latin typeface="Calibri" charset="0"/>
              <a:ea typeface="ＭＳ Ｐゴシック" charset="0"/>
              <a:cs typeface="ＭＳ Ｐゴシック" charset="0"/>
            </a:endParaRPr>
          </a:p>
          <a:p>
            <a:pPr eaLnBrk="1" hangingPunct="1">
              <a:lnSpc>
                <a:spcPct val="90000"/>
              </a:lnSpc>
              <a:buFont typeface="Wingdings" charset="0"/>
              <a:buChar char="n"/>
            </a:pPr>
            <a:endParaRPr lang="en-US" sz="2200">
              <a:latin typeface="Calibri" charset="0"/>
              <a:ea typeface="ＭＳ Ｐゴシック" charset="0"/>
              <a:cs typeface="ＭＳ Ｐゴシック" charset="0"/>
            </a:endParaRPr>
          </a:p>
        </p:txBody>
      </p:sp>
      <p:sp>
        <p:nvSpPr>
          <p:cNvPr id="46084" name="Text Placeholder 7"/>
          <p:cNvSpPr>
            <a:spLocks noGrp="1"/>
          </p:cNvSpPr>
          <p:nvPr>
            <p:ph type="body" sz="quarter" idx="3"/>
          </p:nvPr>
        </p:nvSpPr>
        <p:spPr/>
        <p:txBody>
          <a:bodyPr/>
          <a:lstStyle/>
          <a:p>
            <a:pPr eaLnBrk="1" hangingPunct="1">
              <a:buFont typeface="Wingdings" charset="0"/>
              <a:buNone/>
            </a:pPr>
            <a:r>
              <a:rPr lang="en-US">
                <a:latin typeface="Calibri" charset="0"/>
                <a:ea typeface="ＭＳ Ｐゴシック" charset="0"/>
                <a:cs typeface="ＭＳ Ｐゴシック" charset="0"/>
              </a:rPr>
              <a:t>MENTAL HEALTH MODEL</a:t>
            </a:r>
          </a:p>
        </p:txBody>
      </p:sp>
      <p:sp>
        <p:nvSpPr>
          <p:cNvPr id="6" name="Content Placeholder 5"/>
          <p:cNvSpPr>
            <a:spLocks noGrp="1"/>
          </p:cNvSpPr>
          <p:nvPr>
            <p:ph sz="quarter" idx="4"/>
          </p:nvPr>
        </p:nvSpPr>
        <p:spPr/>
        <p:txBody>
          <a:bodyPr/>
          <a:lstStyle/>
          <a:p>
            <a:pPr eaLnBrk="1" hangingPunct="1">
              <a:lnSpc>
                <a:spcPct val="80000"/>
              </a:lnSpc>
              <a:buFont typeface="Wingdings" charset="0"/>
              <a:buChar char="n"/>
            </a:pPr>
            <a:r>
              <a:rPr lang="en-US" sz="2000" dirty="0">
                <a:latin typeface="Calibri" charset="0"/>
                <a:ea typeface="ＭＳ Ｐゴシック" charset="0"/>
                <a:cs typeface="ＭＳ Ｐゴシック" charset="0"/>
              </a:rPr>
              <a:t>Improve sleep</a:t>
            </a:r>
          </a:p>
          <a:p>
            <a:pPr eaLnBrk="1" hangingPunct="1">
              <a:lnSpc>
                <a:spcPct val="80000"/>
              </a:lnSpc>
              <a:buFont typeface="Wingdings" charset="0"/>
              <a:buChar char="n"/>
            </a:pPr>
            <a:r>
              <a:rPr lang="en-US" sz="2000" dirty="0">
                <a:latin typeface="Calibri" charset="0"/>
                <a:ea typeface="ＭＳ Ｐゴシック" charset="0"/>
                <a:cs typeface="ＭＳ Ｐゴシック" charset="0"/>
              </a:rPr>
              <a:t>Increase interest in sex</a:t>
            </a:r>
          </a:p>
          <a:p>
            <a:pPr eaLnBrk="1" hangingPunct="1">
              <a:lnSpc>
                <a:spcPct val="80000"/>
              </a:lnSpc>
              <a:buFont typeface="Wingdings" charset="0"/>
              <a:buChar char="n"/>
            </a:pPr>
            <a:r>
              <a:rPr lang="en-US" sz="2000" dirty="0">
                <a:latin typeface="Calibri" charset="0"/>
                <a:ea typeface="ＭＳ Ｐゴシック" charset="0"/>
                <a:cs typeface="ＭＳ Ｐゴシック" charset="0"/>
              </a:rPr>
              <a:t>Better endurance</a:t>
            </a:r>
          </a:p>
          <a:p>
            <a:pPr eaLnBrk="1" hangingPunct="1">
              <a:lnSpc>
                <a:spcPct val="80000"/>
              </a:lnSpc>
              <a:buFont typeface="Wingdings" charset="0"/>
              <a:buChar char="n"/>
            </a:pPr>
            <a:r>
              <a:rPr lang="en-US" sz="2000" dirty="0">
                <a:latin typeface="Calibri" charset="0"/>
                <a:ea typeface="ＭＳ Ｐゴシック" charset="0"/>
                <a:cs typeface="ＭＳ Ｐゴシック" charset="0"/>
              </a:rPr>
              <a:t>Stress Relief</a:t>
            </a:r>
          </a:p>
          <a:p>
            <a:pPr eaLnBrk="1" hangingPunct="1">
              <a:lnSpc>
                <a:spcPct val="80000"/>
              </a:lnSpc>
              <a:buFont typeface="Wingdings" charset="0"/>
              <a:buChar char="n"/>
            </a:pPr>
            <a:r>
              <a:rPr lang="en-US" sz="2000" dirty="0">
                <a:latin typeface="Calibri" charset="0"/>
                <a:ea typeface="ＭＳ Ｐゴシック" charset="0"/>
                <a:cs typeface="ＭＳ Ｐゴシック" charset="0"/>
              </a:rPr>
              <a:t>Improvement in mood</a:t>
            </a:r>
          </a:p>
          <a:p>
            <a:pPr eaLnBrk="1" hangingPunct="1">
              <a:lnSpc>
                <a:spcPct val="80000"/>
              </a:lnSpc>
              <a:buFont typeface="Wingdings" charset="0"/>
              <a:buChar char="n"/>
            </a:pPr>
            <a:r>
              <a:rPr lang="en-US" sz="2000" dirty="0">
                <a:latin typeface="Calibri" charset="0"/>
                <a:ea typeface="ＭＳ Ｐゴシック" charset="0"/>
                <a:cs typeface="ＭＳ Ｐゴシック" charset="0"/>
              </a:rPr>
              <a:t>Increased energy and stamina</a:t>
            </a:r>
          </a:p>
          <a:p>
            <a:pPr eaLnBrk="1" hangingPunct="1">
              <a:lnSpc>
                <a:spcPct val="80000"/>
              </a:lnSpc>
              <a:buFont typeface="Wingdings" charset="0"/>
              <a:buChar char="n"/>
            </a:pPr>
            <a:r>
              <a:rPr lang="en-US" sz="2000" dirty="0">
                <a:latin typeface="Calibri" charset="0"/>
                <a:ea typeface="ＭＳ Ｐゴシック" charset="0"/>
                <a:cs typeface="ＭＳ Ｐゴシック" charset="0"/>
              </a:rPr>
              <a:t>Reduced tiredness that can increase mental alertness</a:t>
            </a:r>
          </a:p>
          <a:p>
            <a:pPr eaLnBrk="1" hangingPunct="1">
              <a:lnSpc>
                <a:spcPct val="80000"/>
              </a:lnSpc>
              <a:buFont typeface="Wingdings" charset="0"/>
              <a:buChar char="n"/>
            </a:pPr>
            <a:r>
              <a:rPr lang="en-US" sz="2000" dirty="0">
                <a:latin typeface="Calibri" charset="0"/>
                <a:ea typeface="ＭＳ Ｐゴシック" charset="0"/>
                <a:cs typeface="ＭＳ Ｐゴシック" charset="0"/>
              </a:rPr>
              <a:t>Weight reduction</a:t>
            </a:r>
          </a:p>
          <a:p>
            <a:pPr eaLnBrk="1" hangingPunct="1">
              <a:lnSpc>
                <a:spcPct val="80000"/>
              </a:lnSpc>
              <a:buFont typeface="Wingdings" charset="0"/>
              <a:buChar char="n"/>
            </a:pPr>
            <a:r>
              <a:rPr lang="en-US" sz="2000" dirty="0">
                <a:latin typeface="Calibri" charset="0"/>
                <a:ea typeface="ＭＳ Ｐゴシック" charset="0"/>
                <a:cs typeface="ＭＳ Ｐゴシック" charset="0"/>
              </a:rPr>
              <a:t>Reduced Cholesterol and improved cardiovascular fitness</a:t>
            </a:r>
          </a:p>
        </p:txBody>
      </p:sp>
      <p:sp>
        <p:nvSpPr>
          <p:cNvPr id="10" name="TextBox 9"/>
          <p:cNvSpPr txBox="1">
            <a:spLocks noChangeArrowheads="1"/>
          </p:cNvSpPr>
          <p:nvPr/>
        </p:nvSpPr>
        <p:spPr bwMode="auto">
          <a:xfrm>
            <a:off x="0" y="6301554"/>
            <a:ext cx="5591175" cy="646331"/>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square">
            <a:spAutoFit/>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r>
              <a:rPr lang="en-US" sz="1800" dirty="0"/>
              <a:t>Hwang MY. Why you should exercise.  JAMA. 1999;281(4).</a:t>
            </a:r>
          </a:p>
          <a:p>
            <a:endParaRPr lang="en-US" sz="1800" dirty="0"/>
          </a:p>
        </p:txBody>
      </p:sp>
      <p:sp>
        <p:nvSpPr>
          <p:cNvPr id="12" name="TextBox 11"/>
          <p:cNvSpPr txBox="1">
            <a:spLocks noChangeArrowheads="1"/>
          </p:cNvSpPr>
          <p:nvPr/>
        </p:nvSpPr>
        <p:spPr bwMode="auto">
          <a:xfrm>
            <a:off x="0" y="5898218"/>
            <a:ext cx="12231688" cy="368300"/>
          </a:xfrm>
          <a:prstGeom prst="rect">
            <a:avLst/>
          </a:prstGeom>
          <a:noFill/>
          <a:ln>
            <a:noFill/>
          </a:ln>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spAutoFit/>
          </a:bodyPr>
          <a:lstStyle>
            <a:lvl1pPr>
              <a:defRPr sz="2400">
                <a:solidFill>
                  <a:schemeClr val="tx1"/>
                </a:solidFill>
                <a:latin typeface="Garamond" charset="0"/>
                <a:ea typeface="ＭＳ Ｐゴシック" charset="0"/>
                <a:cs typeface="ＭＳ Ｐゴシック" charset="0"/>
              </a:defRPr>
            </a:lvl1pPr>
            <a:lvl2pPr marL="742950" indent="-285750">
              <a:defRPr sz="2400">
                <a:solidFill>
                  <a:schemeClr val="tx1"/>
                </a:solidFill>
                <a:latin typeface="Garamond" charset="0"/>
                <a:ea typeface="ＭＳ Ｐゴシック" charset="0"/>
              </a:defRPr>
            </a:lvl2pPr>
            <a:lvl3pPr marL="1143000" indent="-228600">
              <a:defRPr sz="2400">
                <a:solidFill>
                  <a:schemeClr val="tx1"/>
                </a:solidFill>
                <a:latin typeface="Garamond" charset="0"/>
                <a:ea typeface="ＭＳ Ｐゴシック" charset="0"/>
              </a:defRPr>
            </a:lvl3pPr>
            <a:lvl4pPr marL="1600200" indent="-228600">
              <a:defRPr sz="2400">
                <a:solidFill>
                  <a:schemeClr val="tx1"/>
                </a:solidFill>
                <a:latin typeface="Garamond" charset="0"/>
                <a:ea typeface="ＭＳ Ｐゴシック" charset="0"/>
              </a:defRPr>
            </a:lvl4pPr>
            <a:lvl5pPr marL="2057400" indent="-228600">
              <a:defRPr sz="2400">
                <a:solidFill>
                  <a:schemeClr val="tx1"/>
                </a:solidFill>
                <a:latin typeface="Garamond" charset="0"/>
                <a:ea typeface="ＭＳ Ｐゴシック" charset="0"/>
              </a:defRPr>
            </a:lvl5pPr>
            <a:lvl6pPr marL="2514600" indent="-228600" eaLnBrk="0" fontAlgn="base" hangingPunct="0">
              <a:spcBef>
                <a:spcPct val="0"/>
              </a:spcBef>
              <a:spcAft>
                <a:spcPct val="0"/>
              </a:spcAft>
              <a:defRPr sz="2400">
                <a:solidFill>
                  <a:schemeClr val="tx1"/>
                </a:solidFill>
                <a:latin typeface="Garamond" charset="0"/>
                <a:ea typeface="ＭＳ Ｐゴシック" charset="0"/>
              </a:defRPr>
            </a:lvl6pPr>
            <a:lvl7pPr marL="2971800" indent="-228600" eaLnBrk="0" fontAlgn="base" hangingPunct="0">
              <a:spcBef>
                <a:spcPct val="0"/>
              </a:spcBef>
              <a:spcAft>
                <a:spcPct val="0"/>
              </a:spcAft>
              <a:defRPr sz="2400">
                <a:solidFill>
                  <a:schemeClr val="tx1"/>
                </a:solidFill>
                <a:latin typeface="Garamond" charset="0"/>
                <a:ea typeface="ＭＳ Ｐゴシック" charset="0"/>
              </a:defRPr>
            </a:lvl7pPr>
            <a:lvl8pPr marL="3429000" indent="-228600" eaLnBrk="0" fontAlgn="base" hangingPunct="0">
              <a:spcBef>
                <a:spcPct val="0"/>
              </a:spcBef>
              <a:spcAft>
                <a:spcPct val="0"/>
              </a:spcAft>
              <a:defRPr sz="2400">
                <a:solidFill>
                  <a:schemeClr val="tx1"/>
                </a:solidFill>
                <a:latin typeface="Garamond" charset="0"/>
                <a:ea typeface="ＭＳ Ｐゴシック" charset="0"/>
              </a:defRPr>
            </a:lvl8pPr>
            <a:lvl9pPr marL="3886200" indent="-228600" eaLnBrk="0" fontAlgn="base" hangingPunct="0">
              <a:spcBef>
                <a:spcPct val="0"/>
              </a:spcBef>
              <a:spcAft>
                <a:spcPct val="0"/>
              </a:spcAft>
              <a:defRPr sz="2400">
                <a:solidFill>
                  <a:schemeClr val="tx1"/>
                </a:solidFill>
                <a:latin typeface="Garamond" charset="0"/>
                <a:ea typeface="ＭＳ Ｐゴシック" charset="0"/>
              </a:defRPr>
            </a:lvl9pPr>
          </a:lstStyle>
          <a:p>
            <a:r>
              <a:rPr lang="en-US" sz="1800" dirty="0"/>
              <a:t>Sharma et al. Exercise for Mental Health. Prim Care Companion J </a:t>
            </a:r>
            <a:r>
              <a:rPr lang="en-US" sz="1800" dirty="0" err="1"/>
              <a:t>Clin</a:t>
            </a:r>
            <a:r>
              <a:rPr lang="en-US" sz="1800" dirty="0"/>
              <a:t> Psychiatry. 2006;8(2):</a:t>
            </a:r>
            <a:r>
              <a:rPr lang="en-US" sz="1800" dirty="0" smtClean="0"/>
              <a:t>106.</a:t>
            </a:r>
            <a:endParaRPr lang="en-US" sz="1800" dirty="0"/>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68067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pPr algn="l" eaLnBrk="1" hangingPunct="1"/>
            <a:r>
              <a:rPr lang="en-US" dirty="0">
                <a:solidFill>
                  <a:srgbClr val="B64340"/>
                </a:solidFill>
                <a:latin typeface="Calibri" charset="0"/>
                <a:ea typeface="ＭＳ Ｐゴシック" charset="0"/>
                <a:cs typeface="ＭＳ Ｐゴシック" charset="0"/>
              </a:rPr>
              <a:t>Cognition</a:t>
            </a:r>
          </a:p>
        </p:txBody>
      </p:sp>
      <p:sp>
        <p:nvSpPr>
          <p:cNvPr id="50178" name="Content Placeholder 2"/>
          <p:cNvSpPr>
            <a:spLocks noGrp="1"/>
          </p:cNvSpPr>
          <p:nvPr>
            <p:ph sz="half" idx="1"/>
          </p:nvPr>
        </p:nvSpPr>
        <p:spPr>
          <a:xfrm>
            <a:off x="928076" y="1600200"/>
            <a:ext cx="7297615" cy="4525963"/>
          </a:xfrm>
        </p:spPr>
        <p:txBody>
          <a:bodyPr>
            <a:normAutofit lnSpcReduction="10000"/>
          </a:bodyPr>
          <a:lstStyle/>
          <a:p>
            <a:pPr>
              <a:lnSpc>
                <a:spcPct val="80000"/>
              </a:lnSpc>
            </a:pPr>
            <a:r>
              <a:rPr lang="en-US" sz="2600" dirty="0" smtClean="0">
                <a:latin typeface="Calibri" charset="0"/>
                <a:ea typeface="ＭＳ Ｐゴシック" charset="0"/>
                <a:cs typeface="ＭＳ Ｐゴシック" charset="0"/>
              </a:rPr>
              <a:t>Exercise</a:t>
            </a:r>
            <a:r>
              <a:rPr lang="en-US" sz="2600" dirty="0">
                <a:latin typeface="Calibri" charset="0"/>
                <a:ea typeface="ＭＳ Ｐゴシック" charset="0"/>
                <a:cs typeface="ＭＳ Ｐゴシック" charset="0"/>
              </a:rPr>
              <a:t>, brain, and cognition across the </a:t>
            </a:r>
            <a:r>
              <a:rPr lang="en-US" sz="2600" dirty="0" smtClean="0">
                <a:latin typeface="Calibri" charset="0"/>
                <a:ea typeface="ＭＳ Ｐゴシック" charset="0"/>
                <a:cs typeface="ＭＳ Ｐゴシック" charset="0"/>
              </a:rPr>
              <a:t>lifespan</a:t>
            </a:r>
          </a:p>
          <a:p>
            <a:pPr lvl="1">
              <a:lnSpc>
                <a:spcPct val="80000"/>
              </a:lnSpc>
            </a:pPr>
            <a:r>
              <a:rPr lang="en-US" sz="2200" dirty="0" smtClean="0">
                <a:latin typeface="Calibri" charset="0"/>
                <a:ea typeface="ＭＳ Ｐゴシック" charset="0"/>
                <a:cs typeface="ＭＳ Ｐゴシック" charset="0"/>
              </a:rPr>
              <a:t>Beneficial in both childhood and adulthood</a:t>
            </a:r>
          </a:p>
          <a:p>
            <a:pPr lvl="1">
              <a:lnSpc>
                <a:spcPct val="80000"/>
              </a:lnSpc>
            </a:pPr>
            <a:r>
              <a:rPr lang="en-US" sz="2200" dirty="0" smtClean="0">
                <a:latin typeface="Calibri" charset="0"/>
                <a:ea typeface="ＭＳ Ｐゴシック" charset="0"/>
                <a:cs typeface="ＭＳ Ｐゴシック" charset="0"/>
              </a:rPr>
              <a:t>Aerobic and resistance exercise helpful</a:t>
            </a:r>
          </a:p>
          <a:p>
            <a:pPr>
              <a:lnSpc>
                <a:spcPct val="80000"/>
              </a:lnSpc>
            </a:pPr>
            <a:r>
              <a:rPr lang="en-US" sz="2600" dirty="0" smtClean="0">
                <a:latin typeface="Calibri" charset="0"/>
                <a:ea typeface="ＭＳ Ｐゴシック" charset="0"/>
                <a:cs typeface="ＭＳ Ｐゴシック" charset="0"/>
              </a:rPr>
              <a:t>Positive association between aerobic fitness and enhanced performance in both the classroom and laboratory</a:t>
            </a:r>
          </a:p>
          <a:p>
            <a:pPr>
              <a:lnSpc>
                <a:spcPct val="80000"/>
              </a:lnSpc>
            </a:pPr>
            <a:r>
              <a:rPr lang="en-US" sz="2600" dirty="0" smtClean="0">
                <a:latin typeface="Calibri" charset="0"/>
                <a:ea typeface="ＭＳ Ｐゴシック" charset="0"/>
                <a:cs typeface="ＭＳ Ｐゴシック" charset="0"/>
              </a:rPr>
              <a:t>Improved </a:t>
            </a:r>
            <a:r>
              <a:rPr lang="en-US" sz="2600" dirty="0">
                <a:latin typeface="Calibri" charset="0"/>
                <a:ea typeface="ＭＳ Ｐゴシック" charset="0"/>
                <a:cs typeface="ＭＳ Ｐゴシック" charset="0"/>
              </a:rPr>
              <a:t>memory-</a:t>
            </a:r>
            <a:r>
              <a:rPr lang="en-US" sz="2600" i="1" dirty="0">
                <a:latin typeface="Calibri" charset="0"/>
                <a:ea typeface="ＭＳ Ｐゴシック" charset="0"/>
                <a:cs typeface="ＭＳ Ｐゴシック" charset="0"/>
              </a:rPr>
              <a:t>Hippocampus</a:t>
            </a:r>
          </a:p>
          <a:p>
            <a:pPr>
              <a:lnSpc>
                <a:spcPct val="80000"/>
              </a:lnSpc>
            </a:pPr>
            <a:r>
              <a:rPr lang="en-US" sz="2600" dirty="0">
                <a:latin typeface="Calibri" charset="0"/>
                <a:ea typeface="ＭＳ Ｐゴシック" charset="0"/>
                <a:cs typeface="ＭＳ Ｐゴシック" charset="0"/>
              </a:rPr>
              <a:t>Improved multi-tasking, planning and inhibition-pre-frontal </a:t>
            </a:r>
            <a:r>
              <a:rPr lang="en-US" sz="2600" dirty="0" smtClean="0">
                <a:latin typeface="Calibri" charset="0"/>
                <a:ea typeface="ＭＳ Ｐゴシック" charset="0"/>
                <a:cs typeface="ＭＳ Ｐゴシック" charset="0"/>
              </a:rPr>
              <a:t>cortex</a:t>
            </a:r>
          </a:p>
          <a:p>
            <a:pPr>
              <a:lnSpc>
                <a:spcPct val="80000"/>
              </a:lnSpc>
              <a:buNone/>
            </a:pPr>
            <a:endParaRPr lang="en-US" sz="2600" dirty="0" smtClean="0">
              <a:latin typeface="Calibri" charset="0"/>
              <a:ea typeface="ＭＳ Ｐゴシック" charset="0"/>
              <a:cs typeface="ＭＳ Ｐゴシック" charset="0"/>
            </a:endParaRPr>
          </a:p>
          <a:p>
            <a:pPr>
              <a:lnSpc>
                <a:spcPct val="80000"/>
              </a:lnSpc>
              <a:buNone/>
            </a:pPr>
            <a:r>
              <a:rPr lang="en-US" sz="2600" dirty="0" smtClean="0">
                <a:latin typeface="Calibri" charset="0"/>
                <a:ea typeface="ＭＳ Ｐゴシック" charset="0"/>
                <a:cs typeface="ＭＳ Ｐゴシック" charset="0"/>
              </a:rPr>
              <a:t>	“…there is ample evidence to support it (exercise) as one of the most effective means available to improve mental and physical health…”</a:t>
            </a:r>
            <a:endParaRPr lang="en-US" sz="2600" dirty="0">
              <a:latin typeface="Calibri" charset="0"/>
              <a:ea typeface="ＭＳ Ｐゴシック" charset="0"/>
              <a:cs typeface="ＭＳ Ｐゴシック" charset="0"/>
            </a:endParaRPr>
          </a:p>
        </p:txBody>
      </p:sp>
      <p:sp>
        <p:nvSpPr>
          <p:cNvPr id="7" name="TextBox 6"/>
          <p:cNvSpPr txBox="1"/>
          <p:nvPr/>
        </p:nvSpPr>
        <p:spPr>
          <a:xfrm>
            <a:off x="0" y="6273224"/>
            <a:ext cx="6917965" cy="584776"/>
          </a:xfrm>
          <a:prstGeom prst="rect">
            <a:avLst/>
          </a:prstGeom>
          <a:noFill/>
        </p:spPr>
        <p:txBody>
          <a:bodyPr wrap="square" rtlCol="0">
            <a:spAutoFit/>
          </a:bodyPr>
          <a:lstStyle/>
          <a:p>
            <a:r>
              <a:rPr lang="en-US" sz="1600" dirty="0" smtClean="0"/>
              <a:t>Voss MW, et al. Exercise, brain, and cognition across the lifespan. J </a:t>
            </a:r>
            <a:r>
              <a:rPr lang="en-US" sz="1600" dirty="0" err="1" smtClean="0"/>
              <a:t>Appl</a:t>
            </a:r>
            <a:r>
              <a:rPr lang="en-US" sz="1600" dirty="0" smtClean="0"/>
              <a:t> </a:t>
            </a:r>
            <a:r>
              <a:rPr lang="en-US" sz="1600" dirty="0" err="1" smtClean="0"/>
              <a:t>Physiol</a:t>
            </a:r>
            <a:r>
              <a:rPr lang="en-US" sz="1600" dirty="0" smtClean="0"/>
              <a:t> 111:1505-1513,2011.</a:t>
            </a:r>
            <a:endParaRPr lang="en-US" sz="16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621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431" y="283308"/>
            <a:ext cx="8229600" cy="3106615"/>
          </a:xfrm>
        </p:spPr>
        <p:txBody>
          <a:bodyPr>
            <a:normAutofit/>
          </a:bodyPr>
          <a:lstStyle/>
          <a:p>
            <a:r>
              <a:rPr lang="en-US" dirty="0" smtClean="0">
                <a:solidFill>
                  <a:srgbClr val="B64340"/>
                </a:solidFill>
              </a:rPr>
              <a:t>This sounds great! </a:t>
            </a:r>
            <a:br>
              <a:rPr lang="en-US" dirty="0" smtClean="0">
                <a:solidFill>
                  <a:srgbClr val="B64340"/>
                </a:solidFill>
              </a:rPr>
            </a:br>
            <a:r>
              <a:rPr lang="en-US" dirty="0" smtClean="0">
                <a:solidFill>
                  <a:srgbClr val="B64340"/>
                </a:solidFill>
              </a:rPr>
              <a:t/>
            </a:r>
            <a:br>
              <a:rPr lang="en-US" dirty="0" smtClean="0">
                <a:solidFill>
                  <a:srgbClr val="B64340"/>
                </a:solidFill>
              </a:rPr>
            </a:br>
            <a:r>
              <a:rPr lang="en-US" dirty="0" smtClean="0">
                <a:solidFill>
                  <a:srgbClr val="B64340"/>
                </a:solidFill>
              </a:rPr>
              <a:t>Where do I start?</a:t>
            </a:r>
            <a:endParaRPr lang="en-US" dirty="0">
              <a:solidFill>
                <a:srgbClr val="B64340"/>
              </a:solidFill>
            </a:endParaRPr>
          </a:p>
        </p:txBody>
      </p:sp>
      <p:pic>
        <p:nvPicPr>
          <p:cNvPr id="5" name="Picture 4"/>
          <p:cNvPicPr>
            <a:picLocks noChangeAspect="1"/>
          </p:cNvPicPr>
          <p:nvPr/>
        </p:nvPicPr>
        <p:blipFill>
          <a:blip r:embed="rId2"/>
          <a:stretch>
            <a:fillRect/>
          </a:stretch>
        </p:blipFill>
        <p:spPr>
          <a:xfrm>
            <a:off x="2157045" y="2976999"/>
            <a:ext cx="4636312" cy="3307236"/>
          </a:xfrm>
          <a:prstGeom prst="rect">
            <a:avLst/>
          </a:prstGeom>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solidFill>
                  <a:srgbClr val="B64340"/>
                </a:solidFill>
              </a:rPr>
              <a:t>Physical Activity Risk Stratification</a:t>
            </a:r>
            <a:endParaRPr lang="en-US" dirty="0">
              <a:solidFill>
                <a:srgbClr val="B64340"/>
              </a:solidFill>
            </a:endParaRPr>
          </a:p>
        </p:txBody>
      </p:sp>
      <p:sp>
        <p:nvSpPr>
          <p:cNvPr id="3" name="Content Placeholder 2"/>
          <p:cNvSpPr>
            <a:spLocks noGrp="1"/>
          </p:cNvSpPr>
          <p:nvPr>
            <p:ph idx="1"/>
          </p:nvPr>
        </p:nvSpPr>
        <p:spPr>
          <a:xfrm>
            <a:off x="457200" y="1417638"/>
            <a:ext cx="8229600" cy="4836868"/>
          </a:xfrm>
        </p:spPr>
        <p:txBody>
          <a:bodyPr>
            <a:normAutofit fontScale="70000" lnSpcReduction="20000"/>
          </a:bodyPr>
          <a:lstStyle/>
          <a:p>
            <a:r>
              <a:rPr lang="en-US" dirty="0" smtClean="0"/>
              <a:t>Low Risk</a:t>
            </a:r>
          </a:p>
          <a:p>
            <a:pPr lvl="1"/>
            <a:r>
              <a:rPr lang="en-US" dirty="0" smtClean="0"/>
              <a:t>Men under 45 and women under 55</a:t>
            </a:r>
          </a:p>
          <a:p>
            <a:pPr lvl="1"/>
            <a:r>
              <a:rPr lang="en-US" dirty="0" smtClean="0"/>
              <a:t>Asymptomatic</a:t>
            </a:r>
          </a:p>
          <a:p>
            <a:pPr lvl="1"/>
            <a:r>
              <a:rPr lang="en-US" dirty="0" smtClean="0"/>
              <a:t>No more than one risk factor</a:t>
            </a:r>
          </a:p>
          <a:p>
            <a:pPr lvl="2"/>
            <a:r>
              <a:rPr lang="en-US" dirty="0" smtClean="0"/>
              <a:t>Cleared for low, moderate, and vigorous activity</a:t>
            </a:r>
          </a:p>
          <a:p>
            <a:r>
              <a:rPr lang="en-US" dirty="0" smtClean="0"/>
              <a:t>Moderate Risk</a:t>
            </a:r>
          </a:p>
          <a:p>
            <a:pPr lvl="1"/>
            <a:r>
              <a:rPr lang="en-US" dirty="0" smtClean="0"/>
              <a:t>Men over 45 and women over 55</a:t>
            </a:r>
          </a:p>
          <a:p>
            <a:pPr lvl="1"/>
            <a:r>
              <a:rPr lang="en-US" dirty="0" smtClean="0"/>
              <a:t>OR those who meet the criteria for two or more risk factors</a:t>
            </a:r>
          </a:p>
          <a:p>
            <a:pPr lvl="2"/>
            <a:r>
              <a:rPr lang="en-US" dirty="0" smtClean="0"/>
              <a:t>Cleared for low and moderate intensity activity and further evaluation is recommended for vigorous</a:t>
            </a:r>
          </a:p>
          <a:p>
            <a:r>
              <a:rPr lang="en-US" dirty="0" smtClean="0"/>
              <a:t>High Risk</a:t>
            </a:r>
          </a:p>
          <a:p>
            <a:pPr lvl="1"/>
            <a:r>
              <a:rPr lang="en-US" dirty="0" smtClean="0"/>
              <a:t>Individuals with one or more signs or symptoms of cardiovascular disease, metabolic, or pulmonary disease</a:t>
            </a:r>
          </a:p>
          <a:p>
            <a:pPr lvl="1"/>
            <a:r>
              <a:rPr lang="en-US" dirty="0" smtClean="0"/>
              <a:t>Those with known cardiovascular, metabolic, or pulmonary disease</a:t>
            </a:r>
          </a:p>
          <a:p>
            <a:pPr lvl="2"/>
            <a:r>
              <a:rPr lang="en-US" dirty="0" smtClean="0"/>
              <a:t>Further evaluation is recommended prior </a:t>
            </a:r>
            <a:r>
              <a:rPr lang="en-US" dirty="0"/>
              <a:t>t</a:t>
            </a:r>
            <a:r>
              <a:rPr lang="en-US" dirty="0" smtClean="0"/>
              <a:t>o initiating physical activity</a:t>
            </a:r>
          </a:p>
        </p:txBody>
      </p:sp>
      <p:sp>
        <p:nvSpPr>
          <p:cNvPr id="4" name="Rectangle 3"/>
          <p:cNvSpPr/>
          <p:nvPr/>
        </p:nvSpPr>
        <p:spPr>
          <a:xfrm>
            <a:off x="-357441" y="6514713"/>
            <a:ext cx="7317792" cy="289823"/>
          </a:xfrm>
          <a:prstGeom prst="rect">
            <a:avLst/>
          </a:prstGeom>
        </p:spPr>
        <p:txBody>
          <a:bodyPr wrap="square">
            <a:spAutoFit/>
          </a:bodyPr>
          <a:lstStyle/>
          <a:p>
            <a:pPr lvl="1">
              <a:lnSpc>
                <a:spcPct val="90000"/>
              </a:lnSpc>
            </a:pPr>
            <a:r>
              <a:rPr lang="en-US" sz="1400" dirty="0">
                <a:latin typeface="Arial" charset="0"/>
                <a:ea typeface="ＭＳ Ｐゴシック" charset="0"/>
              </a:rPr>
              <a:t>ACSM</a:t>
            </a:r>
            <a:r>
              <a:rPr lang="ja-JP" altLang="en-US" sz="1400" dirty="0">
                <a:latin typeface="Arial" charset="0"/>
                <a:ea typeface="ＭＳ Ｐゴシック" charset="0"/>
              </a:rPr>
              <a:t>’</a:t>
            </a:r>
            <a:r>
              <a:rPr lang="en-US" altLang="ja-JP" sz="1400" dirty="0">
                <a:latin typeface="Arial" charset="0"/>
                <a:ea typeface="ＭＳ Ｐゴシック" charset="0"/>
              </a:rPr>
              <a:t>s Health-Related Physical Fitness Assessment Manual (2008) pages 15-20.</a:t>
            </a:r>
            <a:endParaRPr lang="en-US" sz="1400" dirty="0">
              <a:latin typeface="Arial" charset="0"/>
              <a:ea typeface="ＭＳ Ｐゴシック" charset="0"/>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5791" y="625450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1788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pPr algn="l" eaLnBrk="1" hangingPunct="1"/>
            <a:r>
              <a:rPr lang="en-US" dirty="0">
                <a:solidFill>
                  <a:srgbClr val="B64340"/>
                </a:solidFill>
                <a:latin typeface="Calibri" charset="0"/>
                <a:ea typeface="ＭＳ Ｐゴシック" charset="0"/>
                <a:cs typeface="ＭＳ Ｐゴシック" charset="0"/>
              </a:rPr>
              <a:t>Risk Factors </a:t>
            </a:r>
          </a:p>
        </p:txBody>
      </p:sp>
      <p:sp>
        <p:nvSpPr>
          <p:cNvPr id="68610" name="Content Placeholder 2"/>
          <p:cNvSpPr>
            <a:spLocks noGrp="1"/>
          </p:cNvSpPr>
          <p:nvPr>
            <p:ph idx="1"/>
          </p:nvPr>
        </p:nvSpPr>
        <p:spPr/>
        <p:txBody>
          <a:bodyPr/>
          <a:lstStyle/>
          <a:p>
            <a:pPr eaLnBrk="1" hangingPunct="1"/>
            <a:r>
              <a:rPr lang="en-US" dirty="0">
                <a:latin typeface="Calibri" charset="0"/>
                <a:ea typeface="ＭＳ Ｐゴシック" charset="0"/>
                <a:cs typeface="ＭＳ Ｐゴシック" charset="0"/>
              </a:rPr>
              <a:t>ACSM</a:t>
            </a:r>
            <a:r>
              <a:rPr lang="ja-JP" altLang="en-US" dirty="0">
                <a:latin typeface="Calibri" charset="0"/>
                <a:ea typeface="ＭＳ Ｐゴシック" charset="0"/>
                <a:cs typeface="ＭＳ Ｐゴシック" charset="0"/>
              </a:rPr>
              <a:t>’</a:t>
            </a:r>
            <a:r>
              <a:rPr lang="en-US" altLang="ja-JP" dirty="0">
                <a:latin typeface="Calibri" charset="0"/>
                <a:ea typeface="ＭＳ Ｐゴシック" charset="0"/>
                <a:cs typeface="ＭＳ Ｐゴシック" charset="0"/>
              </a:rPr>
              <a:t>s Guide to Exercise Testing and Prescription (2009)</a:t>
            </a:r>
          </a:p>
          <a:p>
            <a:pPr lvl="1" eaLnBrk="1" hangingPunct="1">
              <a:buFont typeface="Arial"/>
              <a:buChar char="•"/>
            </a:pPr>
            <a:r>
              <a:rPr lang="en-US" dirty="0">
                <a:latin typeface="Calibri" charset="0"/>
                <a:ea typeface="ＭＳ Ｐゴシック" charset="0"/>
              </a:rPr>
              <a:t>Family History</a:t>
            </a:r>
          </a:p>
          <a:p>
            <a:pPr lvl="1" eaLnBrk="1" hangingPunct="1">
              <a:buFont typeface="Arial"/>
              <a:buChar char="•"/>
            </a:pPr>
            <a:r>
              <a:rPr lang="en-US" dirty="0">
                <a:latin typeface="Calibri" charset="0"/>
                <a:ea typeface="ＭＳ Ｐゴシック" charset="0"/>
              </a:rPr>
              <a:t>Current Cigarette Smoking</a:t>
            </a:r>
          </a:p>
          <a:p>
            <a:pPr lvl="1" eaLnBrk="1" hangingPunct="1">
              <a:buFont typeface="Arial"/>
              <a:buChar char="•"/>
            </a:pPr>
            <a:r>
              <a:rPr lang="en-US" dirty="0">
                <a:latin typeface="Calibri" charset="0"/>
                <a:ea typeface="ＭＳ Ｐゴシック" charset="0"/>
              </a:rPr>
              <a:t>Obesity</a:t>
            </a:r>
          </a:p>
          <a:p>
            <a:pPr lvl="1" eaLnBrk="1" hangingPunct="1">
              <a:buFont typeface="Arial"/>
              <a:buChar char="•"/>
            </a:pPr>
            <a:r>
              <a:rPr lang="en-US" dirty="0">
                <a:latin typeface="Calibri" charset="0"/>
                <a:ea typeface="ＭＳ Ｐゴシック" charset="0"/>
              </a:rPr>
              <a:t>Hypertension</a:t>
            </a:r>
          </a:p>
          <a:p>
            <a:pPr lvl="1" eaLnBrk="1" hangingPunct="1">
              <a:buFont typeface="Arial"/>
              <a:buChar char="•"/>
            </a:pPr>
            <a:r>
              <a:rPr lang="en-US" dirty="0">
                <a:latin typeface="Calibri" charset="0"/>
                <a:ea typeface="ＭＳ Ｐゴシック" charset="0"/>
              </a:rPr>
              <a:t>Hypercholesterolemia</a:t>
            </a:r>
          </a:p>
          <a:p>
            <a:pPr lvl="1" eaLnBrk="1" hangingPunct="1">
              <a:buFont typeface="Arial"/>
              <a:buChar char="•"/>
            </a:pPr>
            <a:r>
              <a:rPr lang="en-US" dirty="0">
                <a:latin typeface="Calibri" charset="0"/>
                <a:ea typeface="ＭＳ Ｐゴシック" charset="0"/>
              </a:rPr>
              <a:t>Pre-diabetes</a:t>
            </a:r>
          </a:p>
          <a:p>
            <a:pPr lvl="1" eaLnBrk="1" hangingPunct="1">
              <a:buFont typeface="Arial"/>
              <a:buChar char="•"/>
            </a:pPr>
            <a:endParaRPr lang="en-US" dirty="0">
              <a:latin typeface="Calibri" charset="0"/>
              <a:ea typeface="ＭＳ Ｐゴシック"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5791" y="6219945"/>
            <a:ext cx="2078916" cy="4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6882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ACLM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ACLM PPT Template.potx</Template>
  <TotalTime>385</TotalTime>
  <Words>3398</Words>
  <Application>Microsoft Office PowerPoint</Application>
  <PresentationFormat>On-screen Show (4:3)</PresentationFormat>
  <Paragraphs>423</Paragraphs>
  <Slides>42</Slides>
  <Notes>17</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42</vt:i4>
      </vt:variant>
    </vt:vector>
  </HeadingPairs>
  <TitlesOfParts>
    <vt:vector size="54" baseType="lpstr">
      <vt:lpstr>ＭＳ Ｐゴシック</vt:lpstr>
      <vt:lpstr>Arial</vt:lpstr>
      <vt:lpstr>Calibri</vt:lpstr>
      <vt:lpstr>Calibri (Headings)</vt:lpstr>
      <vt:lpstr>Courier New</vt:lpstr>
      <vt:lpstr>Garamond</vt:lpstr>
      <vt:lpstr>Times New Roman</vt:lpstr>
      <vt:lpstr>Trebuchet MS</vt:lpstr>
      <vt:lpstr>Wingdings</vt:lpstr>
      <vt:lpstr>Wingdings 2</vt:lpstr>
      <vt:lpstr>ACLM PPT Template</vt:lpstr>
      <vt:lpstr>Office Theme</vt:lpstr>
      <vt:lpstr>Lifestyle Medicine:  Exercise</vt:lpstr>
      <vt:lpstr>Contributors</vt:lpstr>
      <vt:lpstr>Definitions</vt:lpstr>
      <vt:lpstr>Physical Fitness</vt:lpstr>
      <vt:lpstr>The Benefits of Exercise</vt:lpstr>
      <vt:lpstr>Cognition</vt:lpstr>
      <vt:lpstr>This sounds great!   Where do I start?</vt:lpstr>
      <vt:lpstr>Physical Activity Risk Stratification</vt:lpstr>
      <vt:lpstr>Risk Factors </vt:lpstr>
      <vt:lpstr>Physical Activity Readiness Questionnaire</vt:lpstr>
      <vt:lpstr>Sedentary Lifestyle as Risk Factor</vt:lpstr>
      <vt:lpstr>Risks of Sedentary Behavior</vt:lpstr>
      <vt:lpstr>Is sitting the new…..</vt:lpstr>
      <vt:lpstr>USHHS Physical Activity Guidelines for Americans: Adults</vt:lpstr>
      <vt:lpstr>More Extensive Health Benefits</vt:lpstr>
      <vt:lpstr>Strength Training Twice a Week  on Nonconsecutive Days</vt:lpstr>
      <vt:lpstr>Exercise Frequency and Relative Risk of All Cause Mortality</vt:lpstr>
      <vt:lpstr>American Academy of Pediatrics Recommendations</vt:lpstr>
      <vt:lpstr>Flexibility</vt:lpstr>
      <vt:lpstr>Exercise Progression</vt:lpstr>
      <vt:lpstr>There are four parts of the exercise prescription…</vt:lpstr>
      <vt:lpstr>F.I.T.T.</vt:lpstr>
      <vt:lpstr>Intensity Using Heart Rate</vt:lpstr>
      <vt:lpstr>Borg Scale of Perceived Exertion</vt:lpstr>
      <vt:lpstr>Intensity Using the Sing Test</vt:lpstr>
      <vt:lpstr>PowerPoint Presentation</vt:lpstr>
      <vt:lpstr>SMART Goals</vt:lpstr>
      <vt:lpstr>What are the aerobic physical activity guidelines for adults?</vt:lpstr>
      <vt:lpstr>What are the CDC components of physical fitness? (Check all that apply)</vt:lpstr>
      <vt:lpstr>What is a SMART Goal?</vt:lpstr>
      <vt:lpstr>Is this a SMART Goal or Not?</vt:lpstr>
      <vt:lpstr>Is this a SMART Goal or Not?</vt:lpstr>
      <vt:lpstr>Become Part of the LM Movement!</vt:lpstr>
      <vt:lpstr>Interested in Diving Deeper into LM and Advancing the Field?</vt:lpstr>
      <vt:lpstr>Join Us!</vt:lpstr>
      <vt:lpstr>Special thanks…</vt:lpstr>
      <vt:lpstr>References</vt:lpstr>
      <vt:lpstr>References Continued</vt:lpstr>
      <vt:lpstr>References Continued</vt:lpstr>
      <vt:lpstr>Resources</vt:lpstr>
      <vt:lpstr>Resources</vt:lpstr>
      <vt:lpstr> Resources</vt:lpstr>
    </vt:vector>
  </TitlesOfParts>
  <Company>Waring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Newman</dc:creator>
  <cp:lastModifiedBy>pshetty@lifestylemedicine.org</cp:lastModifiedBy>
  <cp:revision>34</cp:revision>
  <dcterms:created xsi:type="dcterms:W3CDTF">2015-12-06T23:03:21Z</dcterms:created>
  <dcterms:modified xsi:type="dcterms:W3CDTF">2018-05-23T03:25:31Z</dcterms:modified>
</cp:coreProperties>
</file>