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22" r:id="rId2"/>
    <p:sldId id="323" r:id="rId3"/>
    <p:sldId id="257" r:id="rId4"/>
    <p:sldId id="258" r:id="rId5"/>
    <p:sldId id="259" r:id="rId6"/>
    <p:sldId id="313" r:id="rId7"/>
    <p:sldId id="314" r:id="rId8"/>
    <p:sldId id="260" r:id="rId9"/>
    <p:sldId id="261" r:id="rId10"/>
    <p:sldId id="264" r:id="rId11"/>
    <p:sldId id="265" r:id="rId12"/>
    <p:sldId id="269" r:id="rId13"/>
    <p:sldId id="320" r:id="rId14"/>
    <p:sldId id="316" r:id="rId15"/>
    <p:sldId id="317" r:id="rId16"/>
    <p:sldId id="270" r:id="rId17"/>
    <p:sldId id="329" r:id="rId18"/>
    <p:sldId id="328" r:id="rId19"/>
    <p:sldId id="318" r:id="rId20"/>
    <p:sldId id="290" r:id="rId21"/>
    <p:sldId id="291" r:id="rId22"/>
    <p:sldId id="292" r:id="rId23"/>
    <p:sldId id="304" r:id="rId24"/>
    <p:sldId id="293" r:id="rId25"/>
    <p:sldId id="294" r:id="rId26"/>
    <p:sldId id="305" r:id="rId27"/>
    <p:sldId id="295" r:id="rId28"/>
    <p:sldId id="296" r:id="rId29"/>
    <p:sldId id="306" r:id="rId30"/>
    <p:sldId id="297" r:id="rId31"/>
    <p:sldId id="298" r:id="rId32"/>
    <p:sldId id="299" r:id="rId33"/>
    <p:sldId id="307" r:id="rId34"/>
    <p:sldId id="300" r:id="rId35"/>
    <p:sldId id="301" r:id="rId36"/>
    <p:sldId id="308" r:id="rId37"/>
    <p:sldId id="302" r:id="rId38"/>
    <p:sldId id="303" r:id="rId39"/>
    <p:sldId id="321" r:id="rId40"/>
    <p:sldId id="330" r:id="rId41"/>
    <p:sldId id="324" r:id="rId42"/>
    <p:sldId id="331" r:id="rId43"/>
    <p:sldId id="326" r:id="rId44"/>
    <p:sldId id="327"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3"/>
    <p:restoredTop sz="94764"/>
  </p:normalViewPr>
  <p:slideViewPr>
    <p:cSldViewPr snapToGrid="0" snapToObjects="1">
      <p:cViewPr varScale="1">
        <p:scale>
          <a:sx n="64" d="100"/>
          <a:sy n="64" d="100"/>
        </p:scale>
        <p:origin x="42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652D92-090A-AA49-BA97-BD5362DC9B2D}" type="datetimeFigureOut">
              <a:rPr lang="en-US" smtClean="0"/>
              <a:pPr/>
              <a:t>5/22/2018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992D72-CCB6-D242-951E-2345AFFC9C85}" type="slidenum">
              <a:rPr lang="en-US" smtClean="0"/>
              <a:pPr/>
              <a:t>‹#›</a:t>
            </a:fld>
            <a:endParaRPr lang="en-US" dirty="0"/>
          </a:p>
        </p:txBody>
      </p:sp>
    </p:spTree>
    <p:extLst>
      <p:ext uri="{BB962C8B-B14F-4D97-AF65-F5344CB8AC3E}">
        <p14:creationId xmlns:p14="http://schemas.microsoft.com/office/powerpoint/2010/main" val="4269108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lifestylemedicine.org/Membership-Benefits"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lifestylemedicine.org/Why-Join"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238597-3FF8-F044-9379-FCEC3B6224C7}" type="slidenum">
              <a:rPr lang="en-US" smtClean="0"/>
              <a:pPr/>
              <a:t>1</a:t>
            </a:fld>
            <a:endParaRPr lang="en-US" dirty="0"/>
          </a:p>
        </p:txBody>
      </p:sp>
    </p:spTree>
    <p:extLst>
      <p:ext uri="{BB962C8B-B14F-4D97-AF65-F5344CB8AC3E}">
        <p14:creationId xmlns:p14="http://schemas.microsoft.com/office/powerpoint/2010/main" val="180389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7168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ct val="0"/>
              </a:spcBef>
            </a:pPr>
            <a:r>
              <a:rPr lang="en-US" dirty="0">
                <a:latin typeface="Calibri" charset="0"/>
                <a:ea typeface="ＭＳ Ｐゴシック" charset="0"/>
                <a:cs typeface="ＭＳ Ｐゴシック" charset="0"/>
              </a:rPr>
              <a:t>We found that </a:t>
            </a:r>
          </a:p>
          <a:p>
            <a:pPr>
              <a:spcBef>
                <a:spcPct val="0"/>
              </a:spcBef>
            </a:pPr>
            <a:r>
              <a:rPr lang="en-US" dirty="0">
                <a:latin typeface="Calibri" charset="0"/>
                <a:ea typeface="ＭＳ Ｐゴシック" charset="0"/>
                <a:cs typeface="ＭＳ Ｐゴシック" charset="0"/>
              </a:rPr>
              <a:t>Physicians who exercise are more likely to counsel on exercise.</a:t>
            </a:r>
          </a:p>
          <a:p>
            <a:pPr>
              <a:spcBef>
                <a:spcPct val="0"/>
              </a:spcBef>
            </a:pPr>
            <a:r>
              <a:rPr lang="en-US" dirty="0">
                <a:latin typeface="Calibri" charset="0"/>
                <a:ea typeface="ＭＳ Ｐゴシック" charset="0"/>
                <a:cs typeface="ＭＳ Ｐゴシック" charset="0"/>
              </a:rPr>
              <a:t>More specifically—physicians who do aerobic training are more likely</a:t>
            </a:r>
          </a:p>
          <a:p>
            <a:pPr>
              <a:spcBef>
                <a:spcPct val="0"/>
              </a:spcBef>
            </a:pPr>
            <a:r>
              <a:rPr lang="en-US" dirty="0">
                <a:latin typeface="Calibri" charset="0"/>
                <a:ea typeface="ＭＳ Ｐゴシック" charset="0"/>
                <a:cs typeface="ＭＳ Ｐゴシック" charset="0"/>
              </a:rPr>
              <a:t>To counsel on aerobic training and physicians who strength train are</a:t>
            </a:r>
          </a:p>
          <a:p>
            <a:pPr>
              <a:spcBef>
                <a:spcPct val="0"/>
              </a:spcBef>
            </a:pPr>
            <a:r>
              <a:rPr lang="en-US" dirty="0">
                <a:latin typeface="Calibri" charset="0"/>
                <a:ea typeface="ＭＳ Ｐゴシック" charset="0"/>
                <a:cs typeface="ＭＳ Ｐゴシック" charset="0"/>
              </a:rPr>
              <a:t>More likely to counsel on strength training.</a:t>
            </a:r>
          </a:p>
          <a:p>
            <a:pPr>
              <a:spcBef>
                <a:spcPct val="0"/>
              </a:spcBef>
            </a:pPr>
            <a:r>
              <a:rPr lang="en-US" dirty="0">
                <a:latin typeface="Calibri" charset="0"/>
                <a:ea typeface="ＭＳ Ｐゴシック" charset="0"/>
                <a:cs typeface="ＭＳ Ｐゴシック" charset="0"/>
              </a:rPr>
              <a:t>The main barriers were time and lack of knowledge.</a:t>
            </a:r>
          </a:p>
          <a:p>
            <a:pPr>
              <a:spcBef>
                <a:spcPct val="0"/>
              </a:spcBef>
            </a:pPr>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050176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This is one of those landmark articles in our field</a:t>
            </a:r>
          </a:p>
          <a:p>
            <a:pPr eaLnBrk="1" hangingPunct="1">
              <a:spcBef>
                <a:spcPct val="0"/>
              </a:spcBef>
            </a:pPr>
            <a:r>
              <a:rPr lang="en-US" dirty="0">
                <a:latin typeface="Calibri" charset="0"/>
                <a:ea typeface="ＭＳ Ｐゴシック" charset="0"/>
                <a:cs typeface="ＭＳ Ｐゴシック" charset="0"/>
              </a:rPr>
              <a:t>Published two years ago.</a:t>
            </a:r>
          </a:p>
          <a:p>
            <a:pPr eaLnBrk="1" hangingPunct="1">
              <a:spcBef>
                <a:spcPct val="0"/>
              </a:spcBef>
            </a:pPr>
            <a:r>
              <a:rPr lang="en-US" dirty="0">
                <a:latin typeface="Calibri" charset="0"/>
                <a:ea typeface="ＭＳ Ｐゴシック" charset="0"/>
                <a:cs typeface="ＭＳ Ｐゴシック" charset="0"/>
              </a:rPr>
              <a:t>The reference is listed in your handout.</a:t>
            </a:r>
          </a:p>
          <a:p>
            <a:pPr eaLnBrk="1" hangingPunct="1">
              <a:spcBef>
                <a:spcPct val="0"/>
              </a:spcBef>
            </a:pPr>
            <a:r>
              <a:rPr lang="en-US" dirty="0">
                <a:latin typeface="Calibri" charset="0"/>
                <a:ea typeface="ＭＳ Ｐゴシック" charset="0"/>
                <a:cs typeface="ＭＳ Ｐゴシック" charset="0"/>
              </a:rPr>
              <a:t>This will be a good tool for you to utilize when </a:t>
            </a:r>
          </a:p>
          <a:p>
            <a:pPr eaLnBrk="1" hangingPunct="1">
              <a:spcBef>
                <a:spcPct val="0"/>
              </a:spcBef>
            </a:pPr>
            <a:r>
              <a:rPr lang="en-US" dirty="0">
                <a:latin typeface="Calibri" charset="0"/>
                <a:ea typeface="ＭＳ Ｐゴシック" charset="0"/>
                <a:cs typeface="ＭＳ Ｐゴシック" charset="0"/>
              </a:rPr>
              <a:t>You get back to your office and you want to try to </a:t>
            </a:r>
          </a:p>
          <a:p>
            <a:pPr eaLnBrk="1" hangingPunct="1">
              <a:spcBef>
                <a:spcPct val="0"/>
              </a:spcBef>
            </a:pPr>
            <a:r>
              <a:rPr lang="en-US" dirty="0">
                <a:latin typeface="Calibri" charset="0"/>
                <a:ea typeface="ＭＳ Ｐゴシック" charset="0"/>
                <a:cs typeface="ＭＳ Ｐゴシック" charset="0"/>
              </a:rPr>
              <a:t>Explain lifestyle medicine to your colleagues..</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DC177C-613F-6B4A-9EA9-5D293721C891}" type="slidenum">
              <a:rPr lang="en-US" sz="1200">
                <a:latin typeface="Calibri" charset="0"/>
              </a:rPr>
              <a:pPr eaLnBrk="1" hangingPunct="1"/>
              <a:t>15</a:t>
            </a:fld>
            <a:endParaRPr lang="en-US" sz="1200" dirty="0">
              <a:latin typeface="Calibri" charset="0"/>
            </a:endParaRPr>
          </a:p>
        </p:txBody>
      </p:sp>
    </p:spTree>
    <p:extLst>
      <p:ext uri="{BB962C8B-B14F-4D97-AF65-F5344CB8AC3E}">
        <p14:creationId xmlns:p14="http://schemas.microsoft.com/office/powerpoint/2010/main" val="94232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92D72-CCB6-D242-951E-2345AFFC9C85}" type="slidenum">
              <a:rPr lang="en-US" smtClean="0"/>
              <a:pPr/>
              <a:t>17</a:t>
            </a:fld>
            <a:endParaRPr lang="en-US" dirty="0"/>
          </a:p>
        </p:txBody>
      </p:sp>
    </p:spTree>
    <p:extLst>
      <p:ext uri="{BB962C8B-B14F-4D97-AF65-F5344CB8AC3E}">
        <p14:creationId xmlns:p14="http://schemas.microsoft.com/office/powerpoint/2010/main" val="473653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992D72-CCB6-D242-951E-2345AFFC9C85}" type="slidenum">
              <a:rPr lang="en-US" smtClean="0"/>
              <a:pPr/>
              <a:t>18</a:t>
            </a:fld>
            <a:endParaRPr lang="en-US" dirty="0"/>
          </a:p>
        </p:txBody>
      </p:sp>
    </p:spTree>
    <p:extLst>
      <p:ext uri="{BB962C8B-B14F-4D97-AF65-F5344CB8AC3E}">
        <p14:creationId xmlns:p14="http://schemas.microsoft.com/office/powerpoint/2010/main" val="2467107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1100" dirty="0">
                <a:latin typeface="Calibri" charset="0"/>
                <a:ea typeface="ＭＳ Ｐゴシック" charset="0"/>
                <a:cs typeface="ＭＳ Ｐゴシック" charset="0"/>
              </a:rPr>
              <a:t>This slide review 5 sample randomized controlled trials where the coaching specifics are identified.</a:t>
            </a:r>
          </a:p>
          <a:p>
            <a:pPr>
              <a:lnSpc>
                <a:spcPct val="90000"/>
              </a:lnSpc>
            </a:pPr>
            <a:r>
              <a:rPr lang="en-US" sz="1100" dirty="0">
                <a:latin typeface="Calibri" charset="0"/>
                <a:ea typeface="ＭＳ Ｐゴシック" charset="0"/>
                <a:cs typeface="ＭＳ Ｐゴシック" charset="0"/>
              </a:rPr>
              <a:t>I would like to review this with you to give you a sense of what is out there in the literature.</a:t>
            </a:r>
          </a:p>
          <a:p>
            <a:pPr>
              <a:lnSpc>
                <a:spcPct val="90000"/>
              </a:lnSpc>
            </a:pPr>
            <a:r>
              <a:rPr lang="en-US" sz="1100" dirty="0">
                <a:latin typeface="Calibri" charset="0"/>
                <a:ea typeface="ＭＳ Ｐゴシック" charset="0"/>
                <a:cs typeface="ＭＳ Ｐゴシック" charset="0"/>
              </a:rPr>
              <a:t>One of the studies with the largest number of subjects is the one at the top of the list by Vale and colleagues at in Australia</a:t>
            </a:r>
          </a:p>
          <a:p>
            <a:pPr>
              <a:lnSpc>
                <a:spcPct val="90000"/>
              </a:lnSpc>
            </a:pPr>
            <a:r>
              <a:rPr lang="en-US" sz="1100" dirty="0">
                <a:latin typeface="Calibri" charset="0"/>
                <a:ea typeface="ＭＳ Ｐゴシック" charset="0"/>
                <a:cs typeface="ＭＳ Ｐゴシック" charset="0"/>
              </a:rPr>
              <a:t>Who coined the term COACH Intervention—coaching on achieving cardiovascular health-.  This study showed that the coach group reduced cholesterol by 21 mg compared to the control group that dropped by 1/3 as much or 7mg.</a:t>
            </a:r>
          </a:p>
          <a:p>
            <a:pPr>
              <a:lnSpc>
                <a:spcPct val="90000"/>
              </a:lnSpc>
            </a:pPr>
            <a:r>
              <a:rPr lang="en-US" sz="1100" dirty="0">
                <a:latin typeface="Calibri" charset="0"/>
                <a:ea typeface="ＭＳ Ｐゴシック" charset="0"/>
                <a:cs typeface="ＭＳ Ｐゴシック" charset="0"/>
              </a:rPr>
              <a:t>There are multiple studies with coaching and diabetes.  The Whittemore and colleagues from Yale nursing school demonstrated that the coaching group had</a:t>
            </a:r>
          </a:p>
          <a:p>
            <a:pPr>
              <a:lnSpc>
                <a:spcPct val="90000"/>
              </a:lnSpc>
            </a:pPr>
            <a:r>
              <a:rPr lang="en-US" sz="1100" dirty="0">
                <a:latin typeface="Calibri" charset="0"/>
                <a:ea typeface="ＭＳ Ｐゴシック" charset="0"/>
                <a:cs typeface="ＭＳ Ｐゴシック" charset="0"/>
              </a:rPr>
              <a:t>Multiple benefits including better diet self management, less diabetes related distress, and higher satisfaction with care.</a:t>
            </a:r>
          </a:p>
          <a:p>
            <a:pPr>
              <a:lnSpc>
                <a:spcPct val="90000"/>
              </a:lnSpc>
            </a:pPr>
            <a:r>
              <a:rPr lang="en-US" sz="1100" dirty="0">
                <a:latin typeface="Calibri" charset="0"/>
                <a:ea typeface="ＭＳ Ｐゴシック" charset="0"/>
                <a:cs typeface="ＭＳ Ｐゴシック" charset="0"/>
              </a:rPr>
              <a:t>Ruth Wolever and colleagues in Duke studied 56 type 2 diabetics and showed that the coach group had a significant reduction in hemoglobin A1c compared to subjects in the control group.</a:t>
            </a:r>
          </a:p>
          <a:p>
            <a:pPr>
              <a:lnSpc>
                <a:spcPct val="90000"/>
              </a:lnSpc>
            </a:pPr>
            <a:r>
              <a:rPr lang="en-US" sz="1100" dirty="0">
                <a:latin typeface="Calibri" charset="0"/>
                <a:ea typeface="ＭＳ Ｐゴシック" charset="0"/>
                <a:cs typeface="ＭＳ Ｐゴシック" charset="0"/>
              </a:rPr>
              <a:t>Asthma patients---pediatric patients and their parents were coached over a two year period and the main outcome was rates of rehospitalization which has a lare impact on individual patients as well as the entire health care system.  Those in the coaching group had a reduced re-hospitalization rate 35.65 compared to 59.1% in control group.</a:t>
            </a:r>
          </a:p>
          <a:p>
            <a:pPr>
              <a:lnSpc>
                <a:spcPct val="90000"/>
              </a:lnSpc>
            </a:pPr>
            <a:r>
              <a:rPr lang="en-US" sz="1100" dirty="0">
                <a:latin typeface="Calibri" charset="0"/>
                <a:ea typeface="ＭＳ Ｐゴシック" charset="0"/>
                <a:cs typeface="ＭＳ Ｐゴシック" charset="0"/>
              </a:rPr>
              <a:t>Lastly, I want to point out the study on cancer pain patients who received one 20 minute coaching session prior to seeing their oncologist.  Those in this coaching group had improved pain severity compared to control at two week follow up.</a:t>
            </a:r>
          </a:p>
          <a:p>
            <a:pPr>
              <a:lnSpc>
                <a:spcPct val="90000"/>
              </a:lnSpc>
            </a:pPr>
            <a:endParaRPr lang="en-US" sz="1100" dirty="0">
              <a:latin typeface="Calibri" charset="0"/>
              <a:ea typeface="ＭＳ Ｐゴシック" charset="0"/>
              <a:cs typeface="ＭＳ Ｐゴシック" charset="0"/>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45BFE17-D885-704A-83FD-8E1A8540BAD3}" type="slidenum">
              <a:rPr lang="en-US" sz="1200">
                <a:latin typeface="Calibri" charset="0"/>
              </a:rPr>
              <a:pPr eaLnBrk="1" hangingPunct="1"/>
              <a:t>19</a:t>
            </a:fld>
            <a:endParaRPr lang="en-US" sz="1200" dirty="0">
              <a:latin typeface="Calibri" charset="0"/>
            </a:endParaRPr>
          </a:p>
        </p:txBody>
      </p:sp>
    </p:spTree>
    <p:extLst>
      <p:ext uri="{BB962C8B-B14F-4D97-AF65-F5344CB8AC3E}">
        <p14:creationId xmlns:p14="http://schemas.microsoft.com/office/powerpoint/2010/main" val="1525493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800" dirty="0">
                <a:latin typeface="Calibri" charset="0"/>
                <a:ea typeface="ＭＳ Ｐゴシック" charset="0"/>
                <a:cs typeface="ＭＳ Ｐゴシック" charset="0"/>
              </a:rPr>
              <a:t>Now you have seen the importance and the opportunity we all have to help empower patients to adopt healthy lifestyles.</a:t>
            </a:r>
          </a:p>
          <a:p>
            <a:pPr>
              <a:lnSpc>
                <a:spcPct val="80000"/>
              </a:lnSpc>
            </a:pPr>
            <a:r>
              <a:rPr lang="en-US" sz="800" dirty="0">
                <a:latin typeface="Calibri" charset="0"/>
                <a:ea typeface="ＭＳ Ｐゴシック" charset="0"/>
                <a:cs typeface="ＭＳ Ｐゴシック" charset="0"/>
              </a:rPr>
              <a:t>You have a sense of the coach approach and basically know what to do with sharing your knowledge and asking permission, listening whole heartedly, </a:t>
            </a:r>
          </a:p>
          <a:p>
            <a:pPr>
              <a:lnSpc>
                <a:spcPct val="80000"/>
              </a:lnSpc>
            </a:pPr>
            <a:r>
              <a:rPr lang="en-US" sz="800" dirty="0">
                <a:latin typeface="Calibri" charset="0"/>
                <a:ea typeface="ＭＳ Ｐゴシック" charset="0"/>
                <a:cs typeface="ＭＳ Ｐゴシック" charset="0"/>
              </a:rPr>
              <a:t>Asking open ended questions, treating problems like opportunities to learn and grow and finally helping patients take responsibility for their behaviors.</a:t>
            </a:r>
          </a:p>
          <a:p>
            <a:pPr>
              <a:lnSpc>
                <a:spcPct val="80000"/>
              </a:lnSpc>
            </a:pPr>
            <a:endParaRPr lang="en-US" sz="800" dirty="0">
              <a:latin typeface="Calibri" charset="0"/>
              <a:ea typeface="ＭＳ Ｐゴシック" charset="0"/>
              <a:cs typeface="ＭＳ Ｐゴシック" charset="0"/>
            </a:endParaRPr>
          </a:p>
          <a:p>
            <a:pPr>
              <a:lnSpc>
                <a:spcPct val="80000"/>
              </a:lnSpc>
            </a:pPr>
            <a:r>
              <a:rPr lang="en-US" sz="800" dirty="0">
                <a:latin typeface="Calibri" charset="0"/>
                <a:ea typeface="ＭＳ Ｐゴシック" charset="0"/>
                <a:cs typeface="ＭＳ Ｐゴシック" charset="0"/>
              </a:rPr>
              <a:t>To conclude the lecture, we will look at a specific tool to use on Monday that will help you help your patients tackle behavior change.</a:t>
            </a:r>
          </a:p>
          <a:p>
            <a:pPr>
              <a:lnSpc>
                <a:spcPct val="80000"/>
              </a:lnSpc>
            </a:pPr>
            <a:r>
              <a:rPr lang="en-US" sz="800" dirty="0">
                <a:latin typeface="Calibri" charset="0"/>
                <a:ea typeface="ＭＳ Ｐゴシック" charset="0"/>
                <a:cs typeface="ＭＳ Ｐゴシック" charset="0"/>
              </a:rPr>
              <a:t>It is called the Transtheoretical Model of Change</a:t>
            </a:r>
          </a:p>
          <a:p>
            <a:pPr>
              <a:lnSpc>
                <a:spcPct val="80000"/>
              </a:lnSpc>
            </a:pPr>
            <a:r>
              <a:rPr lang="en-US" sz="800" dirty="0">
                <a:latin typeface="Calibri" charset="0"/>
                <a:ea typeface="ＭＳ Ｐゴシック" charset="0"/>
                <a:cs typeface="ＭＳ Ｐゴシック" charset="0"/>
              </a:rPr>
              <a:t>Dr. James Prochaska at the University of Rhode Island has been working with this model for decades.</a:t>
            </a:r>
          </a:p>
          <a:p>
            <a:pPr>
              <a:lnSpc>
                <a:spcPct val="80000"/>
              </a:lnSpc>
            </a:pPr>
            <a:r>
              <a:rPr lang="en-US" sz="800" dirty="0">
                <a:latin typeface="Calibri" charset="0"/>
                <a:ea typeface="ＭＳ Ｐゴシック" charset="0"/>
                <a:cs typeface="ＭＳ Ｐゴシック" charset="0"/>
              </a:rPr>
              <a:t>As it turns out, his father was an alcoholic and died of his disease at an early age.  Dr. Prochaska dedicated his career</a:t>
            </a:r>
          </a:p>
          <a:p>
            <a:pPr>
              <a:lnSpc>
                <a:spcPct val="80000"/>
              </a:lnSpc>
            </a:pPr>
            <a:r>
              <a:rPr lang="en-US" sz="800" dirty="0">
                <a:latin typeface="Calibri" charset="0"/>
                <a:ea typeface="ＭＳ Ｐゴシック" charset="0"/>
                <a:cs typeface="ＭＳ Ｐゴシック" charset="0"/>
              </a:rPr>
              <a:t>To finding out ways to help alcoholics overcome their disease and trying to better understand how to enable them to change.</a:t>
            </a:r>
          </a:p>
          <a:p>
            <a:pPr>
              <a:lnSpc>
                <a:spcPct val="80000"/>
              </a:lnSpc>
            </a:pPr>
            <a:r>
              <a:rPr lang="en-US" sz="800" dirty="0">
                <a:latin typeface="Calibri" charset="0"/>
                <a:ea typeface="ＭＳ Ｐゴシック" charset="0"/>
                <a:cs typeface="ＭＳ Ｐゴシック" charset="0"/>
              </a:rPr>
              <a:t>After developing and testing his model with addiction medicine, he </a:t>
            </a:r>
            <a:r>
              <a:rPr lang="en-US" sz="800" dirty="0" smtClean="0">
                <a:latin typeface="Calibri" charset="0"/>
                <a:ea typeface="ＭＳ Ｐゴシック" charset="0"/>
                <a:cs typeface="ＭＳ Ｐゴシック" charset="0"/>
              </a:rPr>
              <a:t>utilized </a:t>
            </a:r>
            <a:r>
              <a:rPr lang="en-US" sz="800" dirty="0">
                <a:latin typeface="Calibri" charset="0"/>
                <a:ea typeface="ＭＳ Ｐゴシック" charset="0"/>
                <a:cs typeface="ＭＳ Ｐゴシック" charset="0"/>
              </a:rPr>
              <a:t>it with other behaviors such as healthy eating and exercise.</a:t>
            </a:r>
          </a:p>
          <a:p>
            <a:pPr>
              <a:lnSpc>
                <a:spcPct val="80000"/>
              </a:lnSpc>
            </a:pPr>
            <a:r>
              <a:rPr lang="en-US" sz="800" dirty="0">
                <a:latin typeface="Calibri" charset="0"/>
                <a:ea typeface="ＭＳ Ｐゴシック" charset="0"/>
                <a:cs typeface="ＭＳ Ｐゴシック" charset="0"/>
              </a:rPr>
              <a:t>It is a tool that the American College of Sports </a:t>
            </a:r>
            <a:r>
              <a:rPr lang="en-US" sz="800" dirty="0" smtClean="0">
                <a:latin typeface="Calibri" charset="0"/>
                <a:ea typeface="ＭＳ Ｐゴシック" charset="0"/>
                <a:cs typeface="ＭＳ Ｐゴシック" charset="0"/>
              </a:rPr>
              <a:t>Medicine </a:t>
            </a:r>
            <a:r>
              <a:rPr lang="en-US" sz="800" dirty="0">
                <a:latin typeface="Calibri" charset="0"/>
                <a:ea typeface="ＭＳ Ｐゴシック" charset="0"/>
                <a:cs typeface="ＭＳ Ｐゴシック" charset="0"/>
              </a:rPr>
              <a:t>has adopted and uses in their Exercise is Medicine Campaign.</a:t>
            </a:r>
          </a:p>
          <a:p>
            <a:pPr>
              <a:lnSpc>
                <a:spcPct val="80000"/>
              </a:lnSpc>
            </a:pPr>
            <a:r>
              <a:rPr lang="en-US" sz="800" dirty="0">
                <a:latin typeface="Calibri" charset="0"/>
                <a:ea typeface="ＭＳ Ｐゴシック" charset="0"/>
                <a:cs typeface="ＭＳ Ｐゴシック" charset="0"/>
              </a:rPr>
              <a:t>This approach helps physicians and health care providers target their interventions to meet the needs of their patients.</a:t>
            </a:r>
          </a:p>
          <a:p>
            <a:pPr>
              <a:lnSpc>
                <a:spcPct val="80000"/>
              </a:lnSpc>
            </a:pPr>
            <a:r>
              <a:rPr lang="en-US" sz="800" dirty="0">
                <a:latin typeface="Calibri" charset="0"/>
                <a:ea typeface="ＭＳ Ｐゴシック" charset="0"/>
                <a:cs typeface="ＭＳ Ｐゴシック" charset="0"/>
              </a:rPr>
              <a:t>It revolves around knowing the different stages.</a:t>
            </a:r>
          </a:p>
          <a:p>
            <a:pPr>
              <a:lnSpc>
                <a:spcPct val="80000"/>
              </a:lnSpc>
            </a:pPr>
            <a:r>
              <a:rPr lang="en-US" sz="800" dirty="0">
                <a:latin typeface="Calibri" charset="0"/>
                <a:ea typeface="ＭＳ Ｐゴシック" charset="0"/>
                <a:cs typeface="ＭＳ Ｐゴシック" charset="0"/>
              </a:rPr>
              <a:t>Here are 6 stages</a:t>
            </a:r>
          </a:p>
          <a:p>
            <a:pPr>
              <a:lnSpc>
                <a:spcPct val="80000"/>
              </a:lnSpc>
            </a:pPr>
            <a:r>
              <a:rPr lang="en-US" sz="800" dirty="0">
                <a:latin typeface="Calibri" charset="0"/>
                <a:ea typeface="ＭＳ Ｐゴシック" charset="0"/>
                <a:cs typeface="ＭＳ Ｐゴシック" charset="0"/>
              </a:rPr>
              <a:t>Pre-contemplative</a:t>
            </a:r>
          </a:p>
          <a:p>
            <a:pPr>
              <a:lnSpc>
                <a:spcPct val="80000"/>
              </a:lnSpc>
            </a:pPr>
            <a:r>
              <a:rPr lang="en-US" sz="800" dirty="0">
                <a:latin typeface="Calibri" charset="0"/>
                <a:ea typeface="ＭＳ Ｐゴシック" charset="0"/>
                <a:cs typeface="ＭＳ Ｐゴシック" charset="0"/>
              </a:rPr>
              <a:t>Contemplative</a:t>
            </a:r>
          </a:p>
          <a:p>
            <a:pPr>
              <a:lnSpc>
                <a:spcPct val="80000"/>
              </a:lnSpc>
            </a:pPr>
            <a:r>
              <a:rPr lang="en-US" sz="800" dirty="0">
                <a:latin typeface="Calibri" charset="0"/>
                <a:ea typeface="ＭＳ Ｐゴシック" charset="0"/>
                <a:cs typeface="ＭＳ Ｐゴシック" charset="0"/>
              </a:rPr>
              <a:t>Preparation</a:t>
            </a:r>
          </a:p>
          <a:p>
            <a:pPr>
              <a:lnSpc>
                <a:spcPct val="80000"/>
              </a:lnSpc>
            </a:pPr>
            <a:r>
              <a:rPr lang="en-US" sz="800" dirty="0">
                <a:latin typeface="Calibri" charset="0"/>
                <a:ea typeface="ＭＳ Ｐゴシック" charset="0"/>
                <a:cs typeface="ＭＳ Ｐゴシック" charset="0"/>
              </a:rPr>
              <a:t>Action</a:t>
            </a:r>
          </a:p>
          <a:p>
            <a:pPr>
              <a:lnSpc>
                <a:spcPct val="80000"/>
              </a:lnSpc>
            </a:pPr>
            <a:r>
              <a:rPr lang="en-US" sz="800" dirty="0">
                <a:latin typeface="Calibri" charset="0"/>
                <a:ea typeface="ＭＳ Ｐゴシック" charset="0"/>
                <a:cs typeface="ＭＳ Ｐゴシック" charset="0"/>
              </a:rPr>
              <a:t>Maintenance</a:t>
            </a:r>
          </a:p>
          <a:p>
            <a:pPr>
              <a:lnSpc>
                <a:spcPct val="80000"/>
              </a:lnSpc>
            </a:pPr>
            <a:r>
              <a:rPr lang="en-US" sz="800" dirty="0">
                <a:latin typeface="Calibri" charset="0"/>
                <a:ea typeface="ＭＳ Ｐゴシック" charset="0"/>
                <a:cs typeface="ＭＳ Ｐゴシック" charset="0"/>
              </a:rPr>
              <a:t>Termination-many people argue that there is no termination phase for certain behaviors such as healthy eating and exercising yet there is a termination phase for others such as cigarette smoking.  For our purposes, we will discuss the first five stages.</a:t>
            </a:r>
          </a:p>
          <a:p>
            <a:pPr>
              <a:lnSpc>
                <a:spcPct val="80000"/>
              </a:lnSpc>
            </a:pPr>
            <a:endParaRPr lang="en-US" sz="800" dirty="0">
              <a:latin typeface="Calibri" charset="0"/>
              <a:ea typeface="ＭＳ Ｐゴシック" charset="0"/>
              <a:cs typeface="ＭＳ Ｐゴシック" charset="0"/>
            </a:endParaRPr>
          </a:p>
          <a:p>
            <a:pPr>
              <a:lnSpc>
                <a:spcPct val="80000"/>
              </a:lnSpc>
            </a:pPr>
            <a:endParaRPr lang="en-US" sz="800" dirty="0">
              <a:latin typeface="Calibri" charset="0"/>
              <a:ea typeface="ＭＳ Ｐゴシック" charset="0"/>
              <a:cs typeface="ＭＳ Ｐゴシック" charset="0"/>
            </a:endParaRPr>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EF1A8C-0159-B64A-BAE7-E2EEEA2B3D35}" type="slidenum">
              <a:rPr lang="en-US" sz="1200">
                <a:latin typeface="Calibri" charset="0"/>
              </a:rPr>
              <a:pPr eaLnBrk="1" hangingPunct="1"/>
              <a:t>20</a:t>
            </a:fld>
            <a:endParaRPr lang="en-US" sz="1200" dirty="0">
              <a:latin typeface="Calibri" charset="0"/>
            </a:endParaRPr>
          </a:p>
        </p:txBody>
      </p:sp>
    </p:spTree>
    <p:extLst>
      <p:ext uri="{BB962C8B-B14F-4D97-AF65-F5344CB8AC3E}">
        <p14:creationId xmlns:p14="http://schemas.microsoft.com/office/powerpoint/2010/main" val="200674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latin typeface="Calibri" charset="0"/>
                <a:ea typeface="ＭＳ Ｐゴシック" charset="0"/>
                <a:cs typeface="ＭＳ Ｐゴシック" charset="0"/>
              </a:rPr>
              <a:t>Consciousness Raising (Get the Facts).Consciousness raising involves increased awareness about the causes, consequences, and cures for a particular problem behavior. Interventions that can increase awareness include feedback, interpretations, and bibliotherapy. Sedentary people, for example, may not be aware that their inactivity can have the same risk as smoking a pack of cigarettes a day.</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Dramatic Relief (Pay Attention to Feelings).Dramatic relief initially produces increased emotional experiences followed by reduced affect or anticipated relief if appropriate action is taken. Interventions can provide fear arousing feedback on health risks or success stories to move people emotionally.</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Environmental Reevaluation (Notice Your Effect on Others).Environmental reevaluation combines both affective and cognitive assessments of how the presence or absence of a personal habit affects one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social environment, such as the effect of smoking on others. It can also include the awareness that one can serve as a positive or negative role model for others.</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Self-Reevaluation (Create a New Self-Image).Self-reevaluation combines both cognitive and affective assessments of one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self-image with and without a particular unhealthy habit, such as one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image as a couch potato versus an active person. Values clarification, identifying healthy role models, and imagery are techniques that programs can use to move people toward self-reevaluation. During interaction with a TTM intervention, the program might ask,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Imagine you were free from smoking. How would you feel about yourself?</a:t>
            </a:r>
          </a:p>
          <a:p>
            <a:pPr>
              <a:lnSpc>
                <a:spcPct val="90000"/>
              </a:lnSpc>
            </a:pPr>
            <a:endParaRPr lang="en-US" dirty="0">
              <a:latin typeface="Calibri" charset="0"/>
              <a:ea typeface="ＭＳ Ｐゴシック" charset="0"/>
              <a:cs typeface="ＭＳ Ｐゴシック" charset="0"/>
            </a:endParaRPr>
          </a:p>
          <a:p>
            <a:pPr>
              <a:lnSpc>
                <a:spcPct val="90000"/>
              </a:lnSpc>
            </a:pP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Social Liberation (Notice Social Trends).Social liberation requires an increase in social opportunities or alternatives, especially for people who are relatively deprived or oppressed. For example, advocacy, empowerment procedures, and appropriate policies can produce increased opportunities for mental health promotion, gay health promotion, and health promotion for impoverished segments of the population. These same procedures can also be used to help populations change; examples include smoke-free zones, healthy food at schools and work, and easy access to condoms and other contraceptives.</a:t>
            </a:r>
            <a:endParaRPr lang="en-US" dirty="0">
              <a:latin typeface="Calibri" charset="0"/>
              <a:ea typeface="ＭＳ Ｐゴシック" charset="0"/>
              <a:cs typeface="ＭＳ Ｐゴシック" charset="0"/>
            </a:endParaRPr>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0BE212-72D2-8448-90D0-9AB983E9FFBC}" type="slidenum">
              <a:rPr lang="en-US" sz="1200">
                <a:latin typeface="Calibri" charset="0"/>
              </a:rPr>
              <a:pPr eaLnBrk="1" hangingPunct="1"/>
              <a:t>22</a:t>
            </a:fld>
            <a:endParaRPr lang="en-US" sz="1200" dirty="0">
              <a:latin typeface="Calibri" charset="0"/>
            </a:endParaRPr>
          </a:p>
        </p:txBody>
      </p:sp>
    </p:spTree>
    <p:extLst>
      <p:ext uri="{BB962C8B-B14F-4D97-AF65-F5344CB8AC3E}">
        <p14:creationId xmlns:p14="http://schemas.microsoft.com/office/powerpoint/2010/main" val="1156354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What are these stages</a:t>
            </a:r>
          </a:p>
          <a:p>
            <a:r>
              <a:rPr lang="en-US" dirty="0">
                <a:latin typeface="Calibri" charset="0"/>
                <a:ea typeface="ＭＳ Ｐゴシック" charset="0"/>
                <a:cs typeface="ＭＳ Ｐゴシック" charset="0"/>
              </a:rPr>
              <a:t>Let</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start with the most interesting and perhaps the most challenging</a:t>
            </a:r>
          </a:p>
          <a:p>
            <a:r>
              <a:rPr lang="en-US" dirty="0">
                <a:latin typeface="Calibri" charset="0"/>
                <a:ea typeface="ＭＳ Ｐゴシック" charset="0"/>
                <a:cs typeface="ＭＳ Ｐゴシック" charset="0"/>
              </a:rPr>
              <a:t>The Pre-Contemplators</a:t>
            </a:r>
          </a:p>
          <a:p>
            <a:r>
              <a:rPr lang="en-US" dirty="0">
                <a:latin typeface="Calibri" charset="0"/>
                <a:ea typeface="ＭＳ Ｐゴシック" charset="0"/>
                <a:cs typeface="ＭＳ Ｐゴシック" charset="0"/>
              </a:rPr>
              <a:t>The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I can</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t----I won</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a:t>
            </a:r>
            <a:r>
              <a:rPr lang="ja-JP" altLang="en-US">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Has anyone ever had a patient who said—No way, I can</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 do it. I have no time</a:t>
            </a:r>
          </a:p>
          <a:p>
            <a:r>
              <a:rPr lang="en-US" dirty="0">
                <a:latin typeface="Calibri" charset="0"/>
                <a:ea typeface="ＭＳ Ｐゴシック" charset="0"/>
                <a:cs typeface="ＭＳ Ｐゴシック" charset="0"/>
              </a:rPr>
              <a:t>Has anyone said those words themselves?</a:t>
            </a:r>
          </a:p>
          <a:p>
            <a:r>
              <a:rPr lang="en-US" dirty="0">
                <a:latin typeface="Calibri" charset="0"/>
                <a:ea typeface="ＭＳ Ｐゴシック" charset="0"/>
                <a:cs typeface="ＭＳ Ｐゴシック" charset="0"/>
              </a:rPr>
              <a:t>OK.  So what do you do?</a:t>
            </a:r>
          </a:p>
          <a:p>
            <a:endParaRPr lang="en-US" dirty="0">
              <a:latin typeface="Calibri" charset="0"/>
              <a:ea typeface="ＭＳ Ｐゴシック" charset="0"/>
              <a:cs typeface="ＭＳ Ｐゴシック" charset="0"/>
            </a:endParaRPr>
          </a:p>
        </p:txBody>
      </p:sp>
      <p:sp>
        <p:nvSpPr>
          <p:cNvPr id="173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834D98-B6F9-A746-8AE0-B9FE3C059F4D}" type="slidenum">
              <a:rPr lang="en-US" sz="1200">
                <a:latin typeface="Calibri" charset="0"/>
              </a:rPr>
              <a:pPr eaLnBrk="1" hangingPunct="1"/>
              <a:t>23</a:t>
            </a:fld>
            <a:endParaRPr lang="en-US" sz="1200" dirty="0">
              <a:latin typeface="Calibri" charset="0"/>
            </a:endParaRPr>
          </a:p>
        </p:txBody>
      </p:sp>
    </p:spTree>
    <p:extLst>
      <p:ext uri="{BB962C8B-B14F-4D97-AF65-F5344CB8AC3E}">
        <p14:creationId xmlns:p14="http://schemas.microsoft.com/office/powerpoint/2010/main" val="121126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Contemplation is the stage in which people intend to change in the next six months. They are more aware of the pros of changing, but are also acutely aware of the cons. In a meta-analysis across 48 health risk behaviors, the pros and cons of changing were equal (Hall &amp; Rossi, 2008). This weighting between the costs and benefits of changing can produce profound ambivalence that can cause people to remain in this stage for long periods of time. This phenomenon is often characterized as chronic contemplation or behavioral procrastination. Individuals in the Contemplation stage are not ready for traditional action-oriented programs that expect participants to act immediately.</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Self-Reevaluation (Create a New Self-Image).Self-reevaluation combines both cognitive and affective assessments of one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self-image with and without a particular unhealthy habit, such as one</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image as a couch potato versus an active person. Values clarification, identifying healthy role models, and imagery are techniques that programs can use to move people toward self-reevaluation. During interaction with a TTM intervention, the program might ask, </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Imagine you were free from smoking. How would you feel about yourself?</a:t>
            </a:r>
            <a:r>
              <a:rPr lang="ja-JP" altLang="en-US" dirty="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333C46-5CB9-DA48-B929-F1E5E49F9CC3}" type="slidenum">
              <a:rPr lang="en-US" sz="1200">
                <a:latin typeface="Calibri" charset="0"/>
              </a:rPr>
              <a:pPr eaLnBrk="1" hangingPunct="1"/>
              <a:t>25</a:t>
            </a:fld>
            <a:endParaRPr lang="en-US" sz="1200" dirty="0">
              <a:latin typeface="Calibri" charset="0"/>
            </a:endParaRPr>
          </a:p>
        </p:txBody>
      </p:sp>
    </p:spTree>
    <p:extLst>
      <p:ext uri="{BB962C8B-B14F-4D97-AF65-F5344CB8AC3E}">
        <p14:creationId xmlns:p14="http://schemas.microsoft.com/office/powerpoint/2010/main" val="2106710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I may, I might, I am thinking about it and thinking about it</a:t>
            </a:r>
          </a:p>
          <a:p>
            <a:r>
              <a:rPr lang="en-US" dirty="0">
                <a:latin typeface="Calibri" charset="0"/>
                <a:ea typeface="ＭＳ Ｐゴシック" charset="0"/>
                <a:cs typeface="ＭＳ Ｐゴシック" charset="0"/>
              </a:rPr>
              <a:t>Perhaps they have been thinking about it for months or even years—</a:t>
            </a:r>
          </a:p>
          <a:p>
            <a:r>
              <a:rPr lang="en-US" dirty="0">
                <a:latin typeface="Calibri" charset="0"/>
                <a:ea typeface="ＭＳ Ｐゴシック" charset="0"/>
                <a:cs typeface="ＭＳ Ｐゴシック" charset="0"/>
              </a:rPr>
              <a:t>This is also known as Chronic Contemplation</a:t>
            </a:r>
          </a:p>
          <a:p>
            <a:r>
              <a:rPr lang="en-US" dirty="0">
                <a:latin typeface="Calibri" charset="0"/>
                <a:ea typeface="ＭＳ Ｐゴシック" charset="0"/>
                <a:cs typeface="ＭＳ Ｐゴシック" charset="0"/>
              </a:rPr>
              <a:t>What can we do for these folks?</a:t>
            </a:r>
          </a:p>
        </p:txBody>
      </p:sp>
      <p:sp>
        <p:nvSpPr>
          <p:cNvPr id="1771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F695FB-99CB-8D43-8863-21799A8ADA4E}" type="slidenum">
              <a:rPr lang="en-US" sz="1200">
                <a:latin typeface="Calibri" charset="0"/>
              </a:rPr>
              <a:pPr eaLnBrk="1" hangingPunct="1"/>
              <a:t>26</a:t>
            </a:fld>
            <a:endParaRPr lang="en-US" sz="1200" dirty="0">
              <a:latin typeface="Calibri" charset="0"/>
            </a:endParaRPr>
          </a:p>
        </p:txBody>
      </p:sp>
    </p:spTree>
    <p:extLst>
      <p:ext uri="{BB962C8B-B14F-4D97-AF65-F5344CB8AC3E}">
        <p14:creationId xmlns:p14="http://schemas.microsoft.com/office/powerpoint/2010/main" val="191976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So, as you can tell—</a:t>
            </a:r>
          </a:p>
          <a:p>
            <a:r>
              <a:rPr lang="en-US" dirty="0">
                <a:latin typeface="Calibri" charset="0"/>
                <a:ea typeface="ＭＳ Ｐゴシック" charset="0"/>
                <a:cs typeface="ＭＳ Ｐゴシック" charset="0"/>
              </a:rPr>
              <a:t>This day will be filled of </a:t>
            </a:r>
          </a:p>
          <a:p>
            <a:r>
              <a:rPr lang="en-US" dirty="0">
                <a:latin typeface="Calibri" charset="0"/>
                <a:ea typeface="ＭＳ Ｐゴシック" charset="0"/>
                <a:cs typeface="ＭＳ Ｐゴシック" charset="0"/>
              </a:rPr>
              <a:t>Good advice and suggestions as to what you can do.</a:t>
            </a:r>
          </a:p>
          <a:p>
            <a:r>
              <a:rPr lang="en-US" dirty="0">
                <a:latin typeface="Calibri" charset="0"/>
                <a:ea typeface="ＭＳ Ｐゴシック" charset="0"/>
                <a:cs typeface="ＭＳ Ｐゴシック" charset="0"/>
              </a:rPr>
              <a:t>With the last few minutes that I have,</a:t>
            </a:r>
          </a:p>
          <a:p>
            <a:r>
              <a:rPr lang="en-US" dirty="0">
                <a:latin typeface="Calibri" charset="0"/>
                <a:ea typeface="ＭＳ Ｐゴシック" charset="0"/>
                <a:cs typeface="ＭＳ Ｐゴシック" charset="0"/>
              </a:rPr>
              <a:t>I will briefly share some simple tips with you for </a:t>
            </a:r>
          </a:p>
          <a:p>
            <a:r>
              <a:rPr lang="en-US" dirty="0">
                <a:latin typeface="Calibri" charset="0"/>
                <a:ea typeface="ＭＳ Ｐゴシック" charset="0"/>
                <a:cs typeface="ＭＳ Ｐゴシック" charset="0"/>
              </a:rPr>
              <a:t>If you have 30 seconds, 5 minutes, or 10 minutes.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6612BD-9A0E-BC4B-B472-9C5A9BBCA510}" type="slidenum">
              <a:rPr lang="en-US" sz="1200">
                <a:latin typeface="Calibri" charset="0"/>
              </a:rPr>
              <a:pPr eaLnBrk="1" hangingPunct="1"/>
              <a:t>3</a:t>
            </a:fld>
            <a:endParaRPr lang="en-US" sz="1200" dirty="0">
              <a:latin typeface="Calibri" charset="0"/>
            </a:endParaRPr>
          </a:p>
        </p:txBody>
      </p:sp>
    </p:spTree>
    <p:extLst>
      <p:ext uri="{BB962C8B-B14F-4D97-AF65-F5344CB8AC3E}">
        <p14:creationId xmlns:p14="http://schemas.microsoft.com/office/powerpoint/2010/main" val="1457895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latin typeface="Calibri" charset="0"/>
                <a:ea typeface="ＭＳ Ｐゴシック" charset="0"/>
                <a:cs typeface="ＭＳ Ｐゴシック" charset="0"/>
              </a:rPr>
              <a:t>Preparation</a:t>
            </a:r>
          </a:p>
          <a:p>
            <a:pPr>
              <a:lnSpc>
                <a:spcPct val="90000"/>
              </a:lnSpc>
            </a:pPr>
            <a:r>
              <a:rPr lang="en-US" dirty="0">
                <a:latin typeface="Calibri" charset="0"/>
                <a:ea typeface="ＭＳ Ｐゴシック" charset="0"/>
                <a:cs typeface="ＭＳ Ｐゴシック" charset="0"/>
              </a:rPr>
              <a:t>.Preparation is the stage in which people intend to take action in the immediate future, usually measured as the next month. Typically, they have already taken some significant action in the past year. These individuals have a plan of action, such as joining a health education class, consulting a counselor, talking to their physician, buying a self-help book, or relying on a self-change approach. These are the people who should be recruited for action-oriented programs.</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Self-Liberation (Make a Commitment).</a:t>
            </a:r>
          </a:p>
          <a:p>
            <a:pPr>
              <a:lnSpc>
                <a:spcPct val="90000"/>
              </a:lnSpc>
            </a:pPr>
            <a:r>
              <a:rPr lang="en-US" dirty="0">
                <a:latin typeface="Calibri" charset="0"/>
                <a:ea typeface="ＭＳ Ｐゴシック" charset="0"/>
                <a:cs typeface="ＭＳ Ｐゴシック" charset="0"/>
              </a:rPr>
              <a:t>Self-liberation is both the belief that one can change and the commitment, as well as the recommitment, to act on that belief. Encouraging people to make New Year</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resolutions, public testimonies, or a contract are ways of enhancing willpower. A TTM program might say,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Telling others about your commitment to take action can strengthen your willpower. Who are you going to tell?</a:t>
            </a:r>
            <a:r>
              <a:rPr lang="ja-JP" altLang="en-US">
                <a:latin typeface="Calibri" charset="0"/>
                <a:ea typeface="ＭＳ Ｐゴシック" charset="0"/>
                <a:cs typeface="ＭＳ Ｐゴシック" charset="0"/>
              </a:rPr>
              <a:t>”</a:t>
            </a:r>
            <a:endParaRPr lang="en-US" altLang="ja-JP" dirty="0">
              <a:latin typeface="Calibri" charset="0"/>
              <a:ea typeface="ＭＳ Ｐゴシック" charset="0"/>
              <a:cs typeface="ＭＳ Ｐゴシック" charset="0"/>
            </a:endParaRP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Counter Conditioning (Use Substitutes).Counter conditioning requires learning healthy behaviors as substitutes for problem behaviors. Examples of counter conditioning include recommendations for use of nicotine replacement as a safe substitute for smoking or walking as a healthier alternative than </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comfort foods</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as a way to cope with stress.</a:t>
            </a:r>
          </a:p>
          <a:p>
            <a:pPr>
              <a:lnSpc>
                <a:spcPct val="90000"/>
              </a:lnSpc>
            </a:pPr>
            <a:endParaRPr lang="en-US" dirty="0">
              <a:latin typeface="Calibri" charset="0"/>
              <a:ea typeface="ＭＳ Ｐゴシック" charset="0"/>
              <a:cs typeface="ＭＳ Ｐゴシック" charset="0"/>
            </a:endParaRPr>
          </a:p>
          <a:p>
            <a:pPr>
              <a:lnSpc>
                <a:spcPct val="90000"/>
              </a:lnSpc>
            </a:pPr>
            <a:r>
              <a:rPr lang="en-US" dirty="0">
                <a:latin typeface="Calibri" charset="0"/>
                <a:ea typeface="ＭＳ Ｐゴシック" charset="0"/>
                <a:cs typeface="ＭＳ Ｐゴシック" charset="0"/>
              </a:rPr>
              <a:t>Helping Relationships (Get Support).Helping relationships combine caring, trust, openness, and acceptance, as well as support for healthy behavior change. Rapport building, a therapeutic alliance, supportive calls, and buddy systems can be sources of social support.</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A6BFDB-2CE1-284F-B746-85626E2F6A33}" type="slidenum">
              <a:rPr lang="en-US" sz="1200">
                <a:latin typeface="Calibri" charset="0"/>
              </a:rPr>
              <a:pPr eaLnBrk="1" hangingPunct="1"/>
              <a:t>28</a:t>
            </a:fld>
            <a:endParaRPr lang="en-US" sz="1200" dirty="0">
              <a:latin typeface="Calibri" charset="0"/>
            </a:endParaRPr>
          </a:p>
        </p:txBody>
      </p:sp>
    </p:spTree>
    <p:extLst>
      <p:ext uri="{BB962C8B-B14F-4D97-AF65-F5344CB8AC3E}">
        <p14:creationId xmlns:p14="http://schemas.microsoft.com/office/powerpoint/2010/main" val="165755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These people are ripe but just not quite ready.</a:t>
            </a:r>
          </a:p>
          <a:p>
            <a:r>
              <a:rPr lang="en-US" dirty="0">
                <a:latin typeface="Calibri" charset="0"/>
                <a:ea typeface="ＭＳ Ｐゴシック" charset="0"/>
                <a:cs typeface="ＭＳ Ｐゴシック" charset="0"/>
              </a:rPr>
              <a:t>How do we get them to take the leap?</a:t>
            </a:r>
          </a:p>
        </p:txBody>
      </p:sp>
      <p:sp>
        <p:nvSpPr>
          <p:cNvPr id="1792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ABE149-93A8-1145-9E25-3967E7DCE422}" type="slidenum">
              <a:rPr lang="en-US" sz="1200">
                <a:latin typeface="Calibri" charset="0"/>
              </a:rPr>
              <a:pPr eaLnBrk="1" hangingPunct="1"/>
              <a:t>29</a:t>
            </a:fld>
            <a:endParaRPr lang="en-US" sz="1200" dirty="0">
              <a:latin typeface="Calibri" charset="0"/>
            </a:endParaRPr>
          </a:p>
        </p:txBody>
      </p:sp>
    </p:spTree>
    <p:extLst>
      <p:ext uri="{BB962C8B-B14F-4D97-AF65-F5344CB8AC3E}">
        <p14:creationId xmlns:p14="http://schemas.microsoft.com/office/powerpoint/2010/main" val="436408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1100" dirty="0">
                <a:latin typeface="Calibri" charset="0"/>
                <a:ea typeface="ＭＳ Ｐゴシック" charset="0"/>
                <a:cs typeface="ＭＳ Ｐゴシック" charset="0"/>
              </a:rPr>
              <a:t>Action</a:t>
            </a:r>
            <a:r>
              <a:rPr lang="en-US" sz="1100" dirty="0" smtClean="0">
                <a:latin typeface="Calibri" charset="0"/>
                <a:ea typeface="ＭＳ Ｐゴシック" charset="0"/>
                <a:cs typeface="ＭＳ Ｐゴシック" charset="0"/>
              </a:rPr>
              <a:t>.</a:t>
            </a:r>
          </a:p>
          <a:p>
            <a:pPr>
              <a:lnSpc>
                <a:spcPct val="90000"/>
              </a:lnSpc>
            </a:pPr>
            <a:r>
              <a:rPr lang="en-US" sz="1100" dirty="0" smtClean="0">
                <a:latin typeface="Calibri" charset="0"/>
                <a:ea typeface="ＭＳ Ｐゴシック" charset="0"/>
                <a:cs typeface="ＭＳ Ｐゴシック" charset="0"/>
              </a:rPr>
              <a:t>Action </a:t>
            </a:r>
            <a:r>
              <a:rPr lang="en-US" sz="1100" dirty="0">
                <a:latin typeface="Calibri" charset="0"/>
                <a:ea typeface="ＭＳ Ｐゴシック" charset="0"/>
                <a:cs typeface="ＭＳ Ｐゴシック" charset="0"/>
              </a:rPr>
              <a:t>is the stage in which people have made specific overt modifications in their lifestyles within the past six months. Because action is observable, the overall process of behavior change often has been equated with action. But in the TTM, Action is only one of six stages. Typically, not all modifications of behavior count as Action in this Model. In most applications, people have to attain a criterion that scientists and professionals agree is sufficient to reduce risk of disease. For example, reduction in the number of cigarettes or switching to low-tar and low-nicotine cigarettes were formerly considered acceptable actions. Now the consensus is clear—only total abstinence counts.</a:t>
            </a:r>
          </a:p>
          <a:p>
            <a:pPr>
              <a:lnSpc>
                <a:spcPct val="90000"/>
              </a:lnSpc>
            </a:pPr>
            <a:endParaRPr lang="en-US" sz="1100" dirty="0">
              <a:latin typeface="Calibri" charset="0"/>
              <a:ea typeface="ＭＳ Ｐゴシック" charset="0"/>
              <a:cs typeface="ＭＳ Ｐゴシック" charset="0"/>
            </a:endParaRPr>
          </a:p>
          <a:p>
            <a:pPr>
              <a:lnSpc>
                <a:spcPct val="90000"/>
              </a:lnSpc>
            </a:pPr>
            <a:r>
              <a:rPr lang="en-US" sz="1100" dirty="0">
                <a:latin typeface="Calibri" charset="0"/>
                <a:ea typeface="ＭＳ Ｐゴシック" charset="0"/>
                <a:cs typeface="ＭＳ Ｐゴシック" charset="0"/>
              </a:rPr>
              <a:t>Reinforcement Management (Use Rewards).</a:t>
            </a:r>
          </a:p>
          <a:p>
            <a:pPr>
              <a:lnSpc>
                <a:spcPct val="90000"/>
              </a:lnSpc>
            </a:pPr>
            <a:r>
              <a:rPr lang="en-US" sz="1100" dirty="0">
                <a:latin typeface="Calibri" charset="0"/>
                <a:ea typeface="ＭＳ Ｐゴシック" charset="0"/>
                <a:cs typeface="ＭＳ Ｐゴシック" charset="0"/>
              </a:rPr>
              <a:t>Reinforcement management provides consequences for taking steps in a positive direction. While reinforcement management can include the use of punishment, self-changers rely on reward much more than punishment. So, the TTM recommends an emphasis on reinforcement so as to work in harmony with how people change naturally. People expect to be reinforced by others more frequently than occurs, so they should be encouraged to reinforce themselves through self-statements like </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Nice going—you handled that temptation.</a:t>
            </a:r>
            <a:r>
              <a:rPr lang="ja-JP" altLang="en-US" sz="1100" dirty="0">
                <a:latin typeface="Calibri" charset="0"/>
                <a:ea typeface="ＭＳ Ｐゴシック" charset="0"/>
                <a:cs typeface="ＭＳ Ｐゴシック" charset="0"/>
              </a:rPr>
              <a:t>”</a:t>
            </a:r>
            <a:r>
              <a:rPr lang="en-US" altLang="ja-JP" sz="1100" dirty="0">
                <a:latin typeface="Calibri" charset="0"/>
                <a:ea typeface="ＭＳ Ｐゴシック" charset="0"/>
                <a:cs typeface="ＭＳ Ｐゴシック" charset="0"/>
              </a:rPr>
              <a:t> They also need to treat themselves at milestones as a way to provide reinforcement and to increase the probability that healthy responses will be repeated.</a:t>
            </a:r>
          </a:p>
          <a:p>
            <a:pPr>
              <a:lnSpc>
                <a:spcPct val="90000"/>
              </a:lnSpc>
            </a:pPr>
            <a:endParaRPr lang="en-US" sz="1100" dirty="0">
              <a:latin typeface="Calibri" charset="0"/>
              <a:ea typeface="ＭＳ Ｐゴシック" charset="0"/>
              <a:cs typeface="ＭＳ Ｐゴシック" charset="0"/>
            </a:endParaRPr>
          </a:p>
          <a:p>
            <a:pPr>
              <a:lnSpc>
                <a:spcPct val="90000"/>
              </a:lnSpc>
            </a:pPr>
            <a:r>
              <a:rPr lang="en-US" sz="1100" dirty="0">
                <a:latin typeface="Calibri" charset="0"/>
                <a:ea typeface="ＭＳ Ｐゴシック" charset="0"/>
                <a:cs typeface="ＭＳ Ｐゴシック" charset="0"/>
              </a:rPr>
              <a:t>Stimulus Control (Manage Your Environment).</a:t>
            </a:r>
          </a:p>
          <a:p>
            <a:pPr>
              <a:lnSpc>
                <a:spcPct val="90000"/>
              </a:lnSpc>
            </a:pPr>
            <a:r>
              <a:rPr lang="en-US" sz="1100" dirty="0">
                <a:latin typeface="Calibri" charset="0"/>
                <a:ea typeface="ＭＳ Ｐゴシック" charset="0"/>
                <a:cs typeface="ＭＳ Ｐゴシック" charset="0"/>
              </a:rPr>
              <a:t>Stimulus control removes cues for unhealthy habits and adds prompts for healthier alternatives. In this process TTM programs can recommend removing all the ashtrays from the house and car or removing high-fat foods that are tempting cues for unhealthy eating.</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173ED1-58C6-7E47-BE57-56A5D298A4DC}" type="slidenum">
              <a:rPr lang="en-US" sz="1200">
                <a:latin typeface="Calibri" charset="0"/>
              </a:rPr>
              <a:pPr eaLnBrk="1" hangingPunct="1"/>
              <a:t>32</a:t>
            </a:fld>
            <a:endParaRPr lang="en-US" sz="1200" dirty="0">
              <a:latin typeface="Calibri" charset="0"/>
            </a:endParaRPr>
          </a:p>
        </p:txBody>
      </p:sp>
    </p:spTree>
    <p:extLst>
      <p:ext uri="{BB962C8B-B14F-4D97-AF65-F5344CB8AC3E}">
        <p14:creationId xmlns:p14="http://schemas.microsoft.com/office/powerpoint/2010/main" val="1059996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This is an easy stage to ignore.</a:t>
            </a:r>
          </a:p>
          <a:p>
            <a:r>
              <a:rPr lang="en-US" dirty="0">
                <a:latin typeface="Calibri" charset="0"/>
                <a:ea typeface="ＭＳ Ｐゴシック" charset="0"/>
                <a:cs typeface="ＭＳ Ｐゴシック" charset="0"/>
              </a:rPr>
              <a:t>Well, they are doing it, they made the change and have been doing it for 3-6 months</a:t>
            </a:r>
          </a:p>
          <a:p>
            <a:r>
              <a:rPr lang="en-US" dirty="0">
                <a:latin typeface="Calibri" charset="0"/>
                <a:ea typeface="ＭＳ Ｐゴシック" charset="0"/>
                <a:cs typeface="ＭＳ Ｐゴシック" charset="0"/>
              </a:rPr>
              <a:t>But remember this ---every stage needs careful attention---even action</a:t>
            </a:r>
          </a:p>
          <a:p>
            <a:r>
              <a:rPr lang="en-US" dirty="0">
                <a:latin typeface="Calibri" charset="0"/>
                <a:ea typeface="ＭＳ Ｐゴシック" charset="0"/>
                <a:cs typeface="ＭＳ Ｐゴシック" charset="0"/>
              </a:rPr>
              <a:t>Congratulating the patient and showing them concrete data like Cholesterol, BP, resting HR rate, weight, fitness measures like a timed mile</a:t>
            </a:r>
          </a:p>
          <a:p>
            <a:r>
              <a:rPr lang="en-US" dirty="0">
                <a:latin typeface="Calibri" charset="0"/>
                <a:ea typeface="ＭＳ Ｐゴシック" charset="0"/>
                <a:cs typeface="ＭＳ Ｐゴシック" charset="0"/>
              </a:rPr>
              <a:t>Or pedometer.</a:t>
            </a:r>
          </a:p>
          <a:p>
            <a:r>
              <a:rPr lang="en-US" dirty="0">
                <a:latin typeface="Calibri" charset="0"/>
                <a:ea typeface="ＭＳ Ｐゴシック" charset="0"/>
                <a:cs typeface="ＭＳ Ｐゴシック" charset="0"/>
              </a:rPr>
              <a:t>Reviewing the guidelines and asking if the patient wants to increase time or frequency to try to reach the guidelines and maximize health benefits.</a:t>
            </a:r>
          </a:p>
          <a:p>
            <a:r>
              <a:rPr lang="en-US" dirty="0">
                <a:latin typeface="Calibri" charset="0"/>
                <a:ea typeface="ＭＳ Ｐゴシック" charset="0"/>
                <a:cs typeface="ＭＳ Ｐゴシック" charset="0"/>
              </a:rPr>
              <a:t>Another possibility for this group is to see if they are interested in a walk or run for charity or research.</a:t>
            </a:r>
          </a:p>
        </p:txBody>
      </p:sp>
      <p:sp>
        <p:nvSpPr>
          <p:cNvPr id="18330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125295-AADD-2C4B-9E7E-3318667BB5B9}" type="slidenum">
              <a:rPr lang="en-US" sz="1200">
                <a:latin typeface="Calibri" charset="0"/>
              </a:rPr>
              <a:pPr eaLnBrk="1" hangingPunct="1"/>
              <a:t>33</a:t>
            </a:fld>
            <a:endParaRPr lang="en-US" sz="1200" dirty="0">
              <a:latin typeface="Calibri" charset="0"/>
            </a:endParaRPr>
          </a:p>
        </p:txBody>
      </p:sp>
    </p:spTree>
    <p:extLst>
      <p:ext uri="{BB962C8B-B14F-4D97-AF65-F5344CB8AC3E}">
        <p14:creationId xmlns:p14="http://schemas.microsoft.com/office/powerpoint/2010/main" val="1985584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Maintenance.</a:t>
            </a:r>
          </a:p>
          <a:p>
            <a:r>
              <a:rPr lang="en-US" dirty="0">
                <a:latin typeface="Calibri" charset="0"/>
                <a:ea typeface="ＭＳ Ｐゴシック" charset="0"/>
                <a:cs typeface="ＭＳ Ｐゴシック" charset="0"/>
              </a:rPr>
              <a:t>Maintenance is the stage in which people have made specific overt modifications in their lifestyles and are working to prevent relapse; however, they do not apply change processes as frequently as do people in Action. While in the Maintenance stage, people are less tempted to relapse and grow increasingly more confident that they can continue their changes. Based on self-efficacy data, researchers have estimated that Maintenance lasts from six months to about five years. While this estimate may seem somewhat pessimistic, longitudinal data in the 1990 Surgeon General</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report support this temporal estimate. After 12 months of continuous abstinence, 43% of individuals returned to regular smoking. It was not until 5 years of continuous abstinence that the risk for relapse dropped to 7% (USDHHS).</a:t>
            </a:r>
            <a:endParaRPr lang="en-US" dirty="0">
              <a:latin typeface="Calibri" charset="0"/>
              <a:ea typeface="ＭＳ Ｐゴシック" charset="0"/>
              <a:cs typeface="ＭＳ Ｐゴシック" charset="0"/>
            </a:endParaRPr>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75C0559-5858-1548-8F72-BBD71B08E375}" type="slidenum">
              <a:rPr lang="en-US" sz="1200">
                <a:latin typeface="Calibri" charset="0"/>
              </a:rPr>
              <a:pPr eaLnBrk="1" hangingPunct="1"/>
              <a:t>35</a:t>
            </a:fld>
            <a:endParaRPr lang="en-US" sz="1200" dirty="0">
              <a:latin typeface="Calibri" charset="0"/>
            </a:endParaRPr>
          </a:p>
        </p:txBody>
      </p:sp>
    </p:spTree>
    <p:extLst>
      <p:ext uri="{BB962C8B-B14F-4D97-AF65-F5344CB8AC3E}">
        <p14:creationId xmlns:p14="http://schemas.microsoft.com/office/powerpoint/2010/main" val="1964586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This is another important stage. </a:t>
            </a:r>
          </a:p>
          <a:p>
            <a:r>
              <a:rPr lang="en-US" dirty="0">
                <a:latin typeface="Calibri" charset="0"/>
                <a:ea typeface="ＭＳ Ｐゴシック" charset="0"/>
                <a:cs typeface="ＭＳ Ｐゴシック" charset="0"/>
              </a:rPr>
              <a:t>As I mentioned people in maintenance can slip into contemplation depending on the circumstances in their lives.</a:t>
            </a:r>
          </a:p>
          <a:p>
            <a:r>
              <a:rPr lang="en-US" dirty="0">
                <a:latin typeface="Calibri" charset="0"/>
                <a:ea typeface="ＭＳ Ｐゴシック" charset="0"/>
                <a:cs typeface="ＭＳ Ｐゴシック" charset="0"/>
              </a:rPr>
              <a:t>Thus, it is important to engage in conversation about exercise even with those in maintenance.</a:t>
            </a:r>
          </a:p>
          <a:p>
            <a:r>
              <a:rPr lang="en-US" dirty="0">
                <a:latin typeface="Calibri" charset="0"/>
                <a:ea typeface="ＭＳ Ｐゴシック" charset="0"/>
                <a:cs typeface="ＭＳ Ｐゴシック" charset="0"/>
              </a:rPr>
              <a:t>You might recall when I started this lecture I brought up an example from my own doctor</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 appointment.</a:t>
            </a:r>
          </a:p>
          <a:p>
            <a:r>
              <a:rPr lang="en-US" dirty="0">
                <a:latin typeface="Calibri" charset="0"/>
                <a:ea typeface="ＭＳ Ｐゴシック" charset="0"/>
                <a:cs typeface="ＭＳ Ｐゴシック" charset="0"/>
              </a:rPr>
              <a:t>I would like to revisit that appointment again.</a:t>
            </a:r>
          </a:p>
          <a:p>
            <a:r>
              <a:rPr lang="en-US" dirty="0">
                <a:latin typeface="Calibri" charset="0"/>
                <a:ea typeface="ＭＳ Ｐゴシック" charset="0"/>
                <a:cs typeface="ＭＳ Ｐゴシック" charset="0"/>
              </a:rPr>
              <a:t>During that appointment, while in my Johnny, my physician started asking me a series of questions, while looking at the computer screen and typing in responses.  Surely most of these were closed ended.  She said, --So you are still exercising 5 days a week I am sure---</a:t>
            </a:r>
          </a:p>
          <a:p>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Well, I said with a little embarrassment, yes but things got really busy this fall and I found that a half an hour run at a vigorous intensity was all I could manage even though… Then, she interrupted me and said—</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But it is 5 days a week right?</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 I agreed and she plugged in the number 5.  To be honest, I wanted to talk about my changing exercise routine, but I never got the chance.  Maintenance exercisers may also have concerns and it is important to engage them in conversation, congratulate them, and check in on their plans for the next season etc.</a:t>
            </a:r>
            <a:endParaRPr lang="en-US" dirty="0">
              <a:latin typeface="Calibri" charset="0"/>
              <a:ea typeface="ＭＳ Ｐゴシック" charset="0"/>
              <a:cs typeface="ＭＳ Ｐゴシック" charset="0"/>
            </a:endParaRPr>
          </a:p>
        </p:txBody>
      </p:sp>
      <p:sp>
        <p:nvSpPr>
          <p:cNvPr id="185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FB8FF25-8AC6-724F-B8DE-468B9F6F5001}" type="slidenum">
              <a:rPr lang="en-US" sz="1200">
                <a:latin typeface="Calibri" charset="0"/>
              </a:rPr>
              <a:pPr eaLnBrk="1" hangingPunct="1"/>
              <a:t>36</a:t>
            </a:fld>
            <a:endParaRPr lang="en-US" sz="1200" dirty="0">
              <a:latin typeface="Calibri" charset="0"/>
            </a:endParaRPr>
          </a:p>
        </p:txBody>
      </p:sp>
    </p:spTree>
    <p:extLst>
      <p:ext uri="{BB962C8B-B14F-4D97-AF65-F5344CB8AC3E}">
        <p14:creationId xmlns:p14="http://schemas.microsoft.com/office/powerpoint/2010/main" val="1242333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Termination.</a:t>
            </a:r>
          </a:p>
          <a:p>
            <a:r>
              <a:rPr lang="en-US" dirty="0">
                <a:latin typeface="Calibri" charset="0"/>
                <a:ea typeface="ＭＳ Ｐゴシック" charset="0"/>
                <a:cs typeface="ＭＳ Ｐゴシック" charset="0"/>
              </a:rPr>
              <a:t>Termination is the stage in which individuals are not tempted; they have 100% self-efficacy. Whether depressed, anxious, bored, lonely, angry, or stressed, individuals in this stage are sure they will not return to unhealthy habits as a way of coping. It is as if their new behavior has become an automatic habit. Examples include adults who have developed automatic seatbelt use or who automatically take their antihypertensive medication at the same time and place each day. In a study of former smokers and alcoholics, researchers found that less than 20% of each group had reached the criteria of zero temptation and total self-efficacy (Snow, Prochaska &amp; Rossi, (1992). The criterion of 100% self-efficacy may be too strict or it may be that this stage is an ideal goal for population health efforts. In other areas, like exercise, consistent condom use, and weight control, the realistic goal may be a lifetime of maintenance.</a:t>
            </a:r>
          </a:p>
        </p:txBody>
      </p:sp>
      <p:sp>
        <p:nvSpPr>
          <p:cNvPr id="168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E0A1D6-E37C-1144-8EE9-6BFBFAF3C474}" type="slidenum">
              <a:rPr lang="en-US" sz="1200">
                <a:latin typeface="Calibri" charset="0"/>
              </a:rPr>
              <a:pPr eaLnBrk="1" hangingPunct="1"/>
              <a:t>38</a:t>
            </a:fld>
            <a:endParaRPr lang="en-US" sz="1200" dirty="0">
              <a:latin typeface="Calibri" charset="0"/>
            </a:endParaRPr>
          </a:p>
        </p:txBody>
      </p:sp>
    </p:spTree>
    <p:extLst>
      <p:ext uri="{BB962C8B-B14F-4D97-AF65-F5344CB8AC3E}">
        <p14:creationId xmlns:p14="http://schemas.microsoft.com/office/powerpoint/2010/main" val="2066210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Hyperlink</a:t>
            </a:r>
            <a:r>
              <a:rPr lang="en-US" baseline="0" dirty="0" smtClean="0">
                <a:hlinkClick r:id="rId3"/>
              </a:rPr>
              <a:t> 1: </a:t>
            </a:r>
            <a:r>
              <a:rPr lang="en-US" dirty="0" smtClean="0">
                <a:hlinkClick r:id=""/>
              </a:rPr>
              <a:t>http://www.lifestylemedicine.org/Membership-Application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hlinkClick r:id=""/>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
              </a:rPr>
              <a:t>Hyperlink 2: http://www.lifestylemedicine.org/Membership-Benefits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hlinkClick r:id="rId4"/>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4"/>
              </a:rPr>
              <a:t>Hyperlink 3: http://www.lifestylemedicine.org/Why-Join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Hyperlink 4: http://www.lifestylemedicine.org/INTEREST-GROUPS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Hyperlink 5: https://vimeo.com/143219257</a:t>
            </a:r>
          </a:p>
          <a:p>
            <a:endParaRPr lang="en-US" dirty="0"/>
          </a:p>
        </p:txBody>
      </p:sp>
      <p:sp>
        <p:nvSpPr>
          <p:cNvPr id="4" name="Slide Number Placeholder 3"/>
          <p:cNvSpPr>
            <a:spLocks noGrp="1"/>
          </p:cNvSpPr>
          <p:nvPr>
            <p:ph type="sldNum" sz="quarter" idx="10"/>
          </p:nvPr>
        </p:nvSpPr>
        <p:spPr/>
        <p:txBody>
          <a:bodyPr/>
          <a:lstStyle/>
          <a:p>
            <a:fld id="{FA238597-3FF8-F044-9379-FCEC3B6224C7}"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971915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Hyperlink 1 &amp; 2: http://www.lifestylemedicine.org/Annual-Awards#DonaldAndersonPeggAwardforYoungLifestyleMedicineInnovators</a:t>
            </a:r>
          </a:p>
        </p:txBody>
      </p:sp>
      <p:sp>
        <p:nvSpPr>
          <p:cNvPr id="4" name="Slide Number Placeholder 3"/>
          <p:cNvSpPr>
            <a:spLocks noGrp="1"/>
          </p:cNvSpPr>
          <p:nvPr>
            <p:ph type="sldNum" sz="quarter" idx="10"/>
          </p:nvPr>
        </p:nvSpPr>
        <p:spPr/>
        <p:txBody>
          <a:bodyPr/>
          <a:lstStyle/>
          <a:p>
            <a:fld id="{FA238597-3FF8-F044-9379-FCEC3B6224C7}"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23009080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Hyperlink 1: </a:t>
            </a:r>
            <a:r>
              <a:rPr lang="en-US" dirty="0" err="1" smtClean="0"/>
              <a:t>lmconference.org</a:t>
            </a:r>
            <a:endParaRPr lang="en-US" dirty="0" smtClean="0"/>
          </a:p>
        </p:txBody>
      </p:sp>
      <p:sp>
        <p:nvSpPr>
          <p:cNvPr id="4" name="Slide Number Placeholder 3"/>
          <p:cNvSpPr>
            <a:spLocks noGrp="1"/>
          </p:cNvSpPr>
          <p:nvPr>
            <p:ph type="sldNum" sz="quarter" idx="10"/>
          </p:nvPr>
        </p:nvSpPr>
        <p:spPr/>
        <p:txBody>
          <a:bodyPr/>
          <a:lstStyle/>
          <a:p>
            <a:fld id="{FA238597-3FF8-F044-9379-FCEC3B6224C7}"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289320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Calibri" charset="0"/>
                <a:ea typeface="ＭＳ Ｐゴシック" charset="0"/>
                <a:cs typeface="ＭＳ Ｐゴシック" charset="0"/>
              </a:rPr>
              <a:t>First,</a:t>
            </a:r>
          </a:p>
          <a:p>
            <a:pPr eaLnBrk="1" hangingPunct="1"/>
            <a:r>
              <a:rPr lang="en-US" dirty="0">
                <a:latin typeface="Calibri" charset="0"/>
                <a:ea typeface="ＭＳ Ｐゴシック" charset="0"/>
                <a:cs typeface="ＭＳ Ｐゴシック" charset="0"/>
              </a:rPr>
              <a:t>as a foundation, prioritize lifestyle.</a:t>
            </a:r>
          </a:p>
          <a:p>
            <a:pPr eaLnBrk="1" hangingPunct="1"/>
            <a:r>
              <a:rPr lang="en-US" dirty="0">
                <a:latin typeface="Calibri" charset="0"/>
                <a:ea typeface="ＭＳ Ｐゴシック" charset="0"/>
                <a:cs typeface="ＭＳ Ｐゴシック" charset="0"/>
              </a:rPr>
              <a:t>Address it with every patient at every visit.</a:t>
            </a:r>
          </a:p>
          <a:p>
            <a:pPr eaLnBrk="1" hangingPunct="1"/>
            <a:r>
              <a:rPr lang="en-US" dirty="0">
                <a:latin typeface="Calibri" charset="0"/>
                <a:ea typeface="ＭＳ Ｐゴシック" charset="0"/>
                <a:cs typeface="ＭＳ Ｐゴシック" charset="0"/>
              </a:rPr>
              <a:t>Take lifestyle vital signs-</a:t>
            </a:r>
          </a:p>
          <a:p>
            <a:pPr eaLnBrk="1" hangingPunct="1"/>
            <a:r>
              <a:rPr lang="en-US" dirty="0">
                <a:latin typeface="Calibri" charset="0"/>
                <a:ea typeface="ＭＳ Ｐゴシック" charset="0"/>
                <a:cs typeface="ＭＳ Ｐゴシック" charset="0"/>
              </a:rPr>
              <a:t>BMI, amount of exercise, fruit and veggies intake</a:t>
            </a:r>
          </a:p>
          <a:p>
            <a:pPr eaLnBrk="1" hangingPunct="1"/>
            <a:r>
              <a:rPr lang="en-US" dirty="0">
                <a:latin typeface="Calibri" charset="0"/>
                <a:ea typeface="ＭＳ Ｐゴシック" charset="0"/>
                <a:cs typeface="ＭＳ Ｐゴシック" charset="0"/>
              </a:rPr>
              <a:t>As well as a smoking and alcohol history.</a:t>
            </a:r>
          </a:p>
          <a:p>
            <a:pPr eaLnBrk="1" hangingPunct="1"/>
            <a:r>
              <a:rPr lang="en-US" dirty="0">
                <a:latin typeface="Calibri" charset="0"/>
                <a:ea typeface="ＭＳ Ｐゴシック" charset="0"/>
                <a:cs typeface="ＭＳ Ｐゴシック" charset="0"/>
              </a:rPr>
              <a:t>Make lifestyle your first line of treatment.</a:t>
            </a:r>
          </a:p>
        </p:txBody>
      </p:sp>
    </p:spTree>
    <p:extLst>
      <p:ext uri="{BB962C8B-B14F-4D97-AF65-F5344CB8AC3E}">
        <p14:creationId xmlns:p14="http://schemas.microsoft.com/office/powerpoint/2010/main" val="63373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F42066C-CB15-6A41-A8A1-0C1471B9F91D}" type="slidenum">
              <a:rPr lang="en-US" sz="1200">
                <a:cs typeface="Arial" charset="0"/>
              </a:rPr>
              <a:pPr algn="r" eaLnBrk="1" hangingPunct="1"/>
              <a:t>5</a:t>
            </a:fld>
            <a:endParaRPr lang="en-US" sz="1200" dirty="0">
              <a:cs typeface="Arial"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96938"/>
            <a:r>
              <a:rPr lang="en-US" dirty="0">
                <a:latin typeface="Calibri" charset="0"/>
                <a:ea typeface="ＭＳ Ｐゴシック" charset="0"/>
                <a:cs typeface="ＭＳ Ｐゴシック" charset="0"/>
              </a:rPr>
              <a:t>Express your view that lifestyle issues are important</a:t>
            </a:r>
          </a:p>
          <a:p>
            <a:pPr defTabSz="896938"/>
            <a:r>
              <a:rPr lang="en-US" dirty="0">
                <a:latin typeface="Calibri" charset="0"/>
                <a:ea typeface="ＭＳ Ｐゴシック" charset="0"/>
                <a:cs typeface="ＭＳ Ｐゴシック" charset="0"/>
              </a:rPr>
              <a:t>And plant a seed for the next visit.</a:t>
            </a:r>
          </a:p>
          <a:p>
            <a:pPr defTabSz="896938"/>
            <a:r>
              <a:rPr lang="en-US" dirty="0">
                <a:latin typeface="Calibri" charset="0"/>
                <a:ea typeface="ＭＳ Ｐゴシック" charset="0"/>
                <a:cs typeface="ＭＳ Ｐゴシック" charset="0"/>
              </a:rPr>
              <a:t>When you follow up for the current condition, </a:t>
            </a:r>
          </a:p>
          <a:p>
            <a:pPr defTabSz="896938"/>
            <a:r>
              <a:rPr lang="en-US" dirty="0">
                <a:latin typeface="Calibri" charset="0"/>
                <a:ea typeface="ＭＳ Ｐゴシック" charset="0"/>
                <a:cs typeface="ＭＳ Ｐゴシック" charset="0"/>
              </a:rPr>
              <a:t>Carve out 2 minutes or so to address lifestyle.</a:t>
            </a:r>
          </a:p>
          <a:p>
            <a:pPr defTabSz="896938"/>
            <a:r>
              <a:rPr lang="en-US" dirty="0">
                <a:latin typeface="Calibri" charset="0"/>
                <a:ea typeface="ＭＳ Ｐゴシック" charset="0"/>
                <a:cs typeface="ＭＳ Ｐゴシック" charset="0"/>
              </a:rPr>
              <a:t>If you have a </a:t>
            </a:r>
            <a:r>
              <a:rPr lang="en-US" dirty="0" smtClean="0">
                <a:latin typeface="Calibri" charset="0"/>
                <a:ea typeface="ＭＳ Ｐゴシック" charset="0"/>
                <a:cs typeface="ＭＳ Ｐゴシック" charset="0"/>
              </a:rPr>
              <a:t>Medicare </a:t>
            </a:r>
            <a:r>
              <a:rPr lang="en-US" dirty="0">
                <a:latin typeface="Calibri" charset="0"/>
                <a:ea typeface="ＭＳ Ｐゴシック" charset="0"/>
                <a:cs typeface="ＭＳ Ｐゴシック" charset="0"/>
              </a:rPr>
              <a:t>patient, schedule a prevention visit.</a:t>
            </a:r>
          </a:p>
        </p:txBody>
      </p:sp>
    </p:spTree>
    <p:extLst>
      <p:ext uri="{BB962C8B-B14F-4D97-AF65-F5344CB8AC3E}">
        <p14:creationId xmlns:p14="http://schemas.microsoft.com/office/powerpoint/2010/main" val="212093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sz="1100" b="1" i="0" dirty="0" smtClean="0">
                <a:latin typeface="Calibri" charset="0"/>
                <a:ea typeface="ＭＳ Ｐゴシック" charset="0"/>
                <a:cs typeface="ＭＳ Ｐゴシック" charset="0"/>
              </a:rPr>
              <a:t>Study</a:t>
            </a:r>
            <a:r>
              <a:rPr lang="en-US" sz="1100" b="1" i="0" baseline="0" dirty="0" smtClean="0">
                <a:latin typeface="Calibri" charset="0"/>
                <a:ea typeface="ＭＳ Ｐゴシック" charset="0"/>
                <a:cs typeface="ＭＳ Ｐゴシック" charset="0"/>
              </a:rPr>
              <a:t> Abstract:</a:t>
            </a:r>
          </a:p>
          <a:p>
            <a:pPr>
              <a:lnSpc>
                <a:spcPct val="90000"/>
              </a:lnSpc>
            </a:pPr>
            <a:endParaRPr lang="en-US" sz="1100" b="1" i="0" baseline="0" dirty="0" smtClean="0">
              <a:latin typeface="Calibri" charset="0"/>
              <a:ea typeface="ＭＳ Ｐゴシック" charset="0"/>
              <a:cs typeface="ＭＳ Ｐゴシック" charset="0"/>
            </a:endParaRPr>
          </a:p>
          <a:p>
            <a:pPr>
              <a:lnSpc>
                <a:spcPct val="90000"/>
              </a:lnSpc>
            </a:pPr>
            <a:r>
              <a:rPr lang="en-US" sz="1100" b="1" i="0" dirty="0" smtClean="0">
                <a:latin typeface="Calibri" charset="0"/>
                <a:ea typeface="ＭＳ Ｐゴシック" charset="0"/>
                <a:cs typeface="ＭＳ Ｐゴシック" charset="0"/>
              </a:rPr>
              <a:t>Context:</a:t>
            </a:r>
            <a:r>
              <a:rPr lang="en-US" sz="1100" b="1" i="0" dirty="0">
                <a:latin typeface="Calibri" charset="0"/>
                <a:ea typeface="ＭＳ Ｐゴシック" charset="0"/>
                <a:cs typeface="ＭＳ Ｐゴシック" charset="0"/>
              </a:rPr>
              <a:t>  While some studies have shown that physicians</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with healthy personal habits are especially likely to discuss</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prevention with their patients, to our knowledge no one has</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published information testing whether physician credibility</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and patient motivation to adopt healthier habits are enhanced</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by physicians' disclosures of their own healthy behaviors</a:t>
            </a:r>
            <a:r>
              <a:rPr lang="en-US" sz="1100" b="1" i="0" dirty="0" smtClean="0">
                <a:latin typeface="Calibri" charset="0"/>
                <a:ea typeface="ＭＳ Ｐゴシック" charset="0"/>
                <a:cs typeface="ＭＳ Ｐゴシック" charset="0"/>
              </a:rPr>
              <a:t>.</a:t>
            </a:r>
          </a:p>
          <a:p>
            <a:pPr>
              <a:lnSpc>
                <a:spcPct val="90000"/>
              </a:lnSpc>
            </a:pPr>
            <a:r>
              <a:rPr lang="en-US" sz="1100" b="1" i="0" dirty="0" smtClean="0">
                <a:latin typeface="Calibri" charset="0"/>
                <a:ea typeface="ＭＳ Ｐゴシック" charset="0"/>
                <a:cs typeface="ＭＳ Ｐゴシック" charset="0"/>
              </a:rPr>
              <a:t>Design:</a:t>
            </a:r>
            <a:r>
              <a:rPr lang="en-US" sz="1100" b="1" i="0" dirty="0">
                <a:latin typeface="Calibri" charset="0"/>
                <a:ea typeface="ＭＳ Ｐゴシック" charset="0"/>
                <a:cs typeface="ＭＳ Ｐゴシック" charset="0"/>
              </a:rPr>
              <a:t>  Two brief health education videos about improving</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diet and exercise were produced and shown to subjects (n1 =</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66, n2 = 65) in an Emory University general medical clinic waiting</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room in Atlanta, Ga. In one video, the physician revealed an</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additional half minute of information about her personal healthy</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dietary and exercise practices and had a bike helmet and an</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apple visible on her desk (physician-disclosure video). In the</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other video, discussion of personal practices and the apple</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and bike helmet were not included (control video)</a:t>
            </a:r>
            <a:r>
              <a:rPr lang="en-US" sz="1100" b="1" i="0" dirty="0" smtClean="0">
                <a:latin typeface="Calibri" charset="0"/>
                <a:ea typeface="ＭＳ Ｐゴシック" charset="0"/>
                <a:cs typeface="ＭＳ Ｐゴシック" charset="0"/>
              </a:rPr>
              <a:t>.  </a:t>
            </a:r>
          </a:p>
          <a:p>
            <a:pPr>
              <a:lnSpc>
                <a:spcPct val="90000"/>
              </a:lnSpc>
            </a:pPr>
            <a:r>
              <a:rPr lang="en-US" sz="1100" b="1" i="0" dirty="0" smtClean="0">
                <a:latin typeface="Calibri" charset="0"/>
                <a:ea typeface="ＭＳ Ｐゴシック" charset="0"/>
                <a:cs typeface="ＭＳ Ｐゴシック" charset="0"/>
              </a:rPr>
              <a:t>Results:</a:t>
            </a:r>
            <a:r>
              <a:rPr lang="en-US" sz="1100" b="1" i="0" dirty="0">
                <a:latin typeface="Calibri" charset="0"/>
                <a:ea typeface="ＭＳ Ｐゴシック" charset="0"/>
                <a:cs typeface="ＭＳ Ｐゴシック" charset="0"/>
              </a:rPr>
              <a:t>  Viewers of the physician-disclosure video considered</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the physician to be generally healthier, somewhat more believable,</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and more motivating than did viewers of the control video. They</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also rated this physician to be specifically more believable</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and motivating regarding exercise and diet (P.001)</a:t>
            </a:r>
            <a:r>
              <a:rPr lang="en-US" sz="1100" b="1" i="0" dirty="0" smtClean="0">
                <a:latin typeface="Calibri" charset="0"/>
                <a:ea typeface="ＭＳ Ｐゴシック" charset="0"/>
                <a:cs typeface="ＭＳ Ｐゴシック" charset="0"/>
              </a:rPr>
              <a:t>.</a:t>
            </a:r>
          </a:p>
          <a:p>
            <a:pPr>
              <a:lnSpc>
                <a:spcPct val="90000"/>
              </a:lnSpc>
            </a:pPr>
            <a:r>
              <a:rPr lang="en-US" sz="1100" b="1" i="0" dirty="0" smtClean="0">
                <a:latin typeface="Calibri" charset="0"/>
                <a:ea typeface="ＭＳ Ｐゴシック" charset="0"/>
                <a:cs typeface="ＭＳ Ｐゴシック" charset="0"/>
              </a:rPr>
              <a:t>Conclusion:</a:t>
            </a:r>
            <a:r>
              <a:rPr lang="en-US" sz="1100" b="1" i="0" dirty="0">
                <a:latin typeface="Calibri" charset="0"/>
                <a:ea typeface="ＭＳ Ｐゴシック" charset="0"/>
                <a:cs typeface="ＭＳ Ｐゴシック" charset="0"/>
              </a:rPr>
              <a:t>  Physicians' abilities to motivate patients</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to adopt healthy habits can be enhanced by conveying their own</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healthy habits. Educational institutions should consider encouraging</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health professionals–in-training to practice and demonstrate</a:t>
            </a:r>
            <a:r>
              <a:rPr lang="en-US" sz="1100" b="1" i="0" baseline="30000" dirty="0">
                <a:latin typeface="Calibri" charset="0"/>
                <a:ea typeface="ＭＳ Ｐゴシック" charset="0"/>
                <a:cs typeface="ＭＳ Ｐゴシック" charset="0"/>
              </a:rPr>
              <a:t> </a:t>
            </a:r>
            <a:r>
              <a:rPr lang="en-US" sz="1100" b="1" i="0" dirty="0">
                <a:latin typeface="Calibri" charset="0"/>
                <a:ea typeface="ＭＳ Ｐゴシック" charset="0"/>
                <a:cs typeface="ＭＳ Ｐゴシック" charset="0"/>
              </a:rPr>
              <a:t>healthy personal lifestyles.</a:t>
            </a:r>
            <a:endParaRPr lang="en-US" sz="1100" i="0" dirty="0">
              <a:latin typeface="Calibri" charset="0"/>
              <a:ea typeface="ＭＳ Ｐゴシック" charset="0"/>
              <a:cs typeface="ＭＳ Ｐゴシック" charset="0"/>
            </a:endParaRPr>
          </a:p>
          <a:p>
            <a:pPr>
              <a:lnSpc>
                <a:spcPct val="90000"/>
              </a:lnSpc>
            </a:pPr>
            <a:endParaRPr lang="en-US" sz="1100" i="0" dirty="0">
              <a:latin typeface="Calibri" charset="0"/>
              <a:ea typeface="ＭＳ Ｐゴシック" charset="0"/>
              <a:cs typeface="ＭＳ Ｐゴシック"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788CD98-D262-F14C-9884-CC78CB512A7E}" type="slidenum">
              <a:rPr lang="en-US" sz="1200">
                <a:latin typeface="Calibri" charset="0"/>
              </a:rPr>
              <a:pPr eaLnBrk="1" hangingPunct="1"/>
              <a:t>6</a:t>
            </a:fld>
            <a:endParaRPr lang="en-US" sz="1200" dirty="0">
              <a:latin typeface="Calibri" charset="0"/>
            </a:endParaRPr>
          </a:p>
        </p:txBody>
      </p:sp>
    </p:spTree>
    <p:extLst>
      <p:ext uri="{BB962C8B-B14F-4D97-AF65-F5344CB8AC3E}">
        <p14:creationId xmlns:p14="http://schemas.microsoft.com/office/powerpoint/2010/main" val="451958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As it turns out, the subjects who were in the waiting room</a:t>
            </a:r>
          </a:p>
          <a:p>
            <a:r>
              <a:rPr lang="en-US" dirty="0">
                <a:latin typeface="Calibri" charset="0"/>
                <a:ea typeface="ＭＳ Ｐゴシック" charset="0"/>
                <a:cs typeface="ＭＳ Ｐゴシック" charset="0"/>
              </a:rPr>
              <a:t>At an internal medicine clinic watched the two different videos.</a:t>
            </a:r>
          </a:p>
          <a:p>
            <a:r>
              <a:rPr lang="en-US" dirty="0">
                <a:latin typeface="Calibri" charset="0"/>
                <a:ea typeface="ＭＳ Ｐゴシック" charset="0"/>
                <a:cs typeface="ＭＳ Ｐゴシック" charset="0"/>
              </a:rPr>
              <a:t>They reported that the physician who disclosed their personal habits was</a:t>
            </a:r>
          </a:p>
          <a:p>
            <a:r>
              <a:rPr lang="en-US" dirty="0">
                <a:latin typeface="Calibri" charset="0"/>
                <a:ea typeface="ＭＳ Ｐゴシック" charset="0"/>
                <a:cs typeface="ＭＳ Ｐゴシック" charset="0"/>
              </a:rPr>
              <a:t>More believable and motivating.</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112006-2371-6B48-B9A7-882CF949F0AF}" type="slidenum">
              <a:rPr lang="en-US" sz="1200">
                <a:latin typeface="Calibri" charset="0"/>
              </a:rPr>
              <a:pPr eaLnBrk="1" hangingPunct="1"/>
              <a:t>7</a:t>
            </a:fld>
            <a:endParaRPr lang="en-US" sz="1200" dirty="0">
              <a:latin typeface="Calibri" charset="0"/>
            </a:endParaRPr>
          </a:p>
        </p:txBody>
      </p:sp>
    </p:spTree>
    <p:extLst>
      <p:ext uri="{BB962C8B-B14F-4D97-AF65-F5344CB8AC3E}">
        <p14:creationId xmlns:p14="http://schemas.microsoft.com/office/powerpoint/2010/main" val="41987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29DE575-0E11-4342-BBD9-D198FA7233BB}" type="slidenum">
              <a:rPr lang="en-US" sz="1200">
                <a:cs typeface="Arial" charset="0"/>
              </a:rPr>
              <a:pPr algn="r" eaLnBrk="1" hangingPunct="1"/>
              <a:t>8</a:t>
            </a:fld>
            <a:endParaRPr lang="en-US" sz="1200" dirty="0">
              <a:cs typeface="Arial" charset="0"/>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96938"/>
            <a:r>
              <a:rPr lang="en-US" dirty="0">
                <a:latin typeface="Calibri" charset="0"/>
                <a:ea typeface="ＭＳ Ｐゴシック" charset="0"/>
                <a:cs typeface="ＭＳ Ｐゴシック" charset="0"/>
              </a:rPr>
              <a:t>Now if you have 5 minutes you can do a little more than</a:t>
            </a:r>
          </a:p>
          <a:p>
            <a:pPr defTabSz="896938"/>
            <a:r>
              <a:rPr lang="en-US" dirty="0">
                <a:latin typeface="Calibri" charset="0"/>
                <a:ea typeface="ＭＳ Ｐゴシック" charset="0"/>
                <a:cs typeface="ＭＳ Ｐゴシック" charset="0"/>
              </a:rPr>
              <a:t>Scratch the surface.</a:t>
            </a:r>
          </a:p>
          <a:p>
            <a:pPr defTabSz="896938"/>
            <a:r>
              <a:rPr lang="en-US" dirty="0">
                <a:latin typeface="Calibri" charset="0"/>
                <a:ea typeface="ＭＳ Ｐゴシック" charset="0"/>
                <a:cs typeface="ＭＳ Ｐゴシック" charset="0"/>
              </a:rPr>
              <a:t>You can engage the patient in a conversation about lifestyle</a:t>
            </a:r>
          </a:p>
          <a:p>
            <a:pPr defTabSz="896938"/>
            <a:r>
              <a:rPr lang="en-US" dirty="0">
                <a:latin typeface="Calibri" charset="0"/>
                <a:ea typeface="ＭＳ Ｐゴシック" charset="0"/>
                <a:cs typeface="ＭＳ Ｐゴシック" charset="0"/>
              </a:rPr>
              <a:t>By finding out what concerns them</a:t>
            </a:r>
          </a:p>
          <a:p>
            <a:pPr defTabSz="896938"/>
            <a:r>
              <a:rPr lang="en-US" dirty="0">
                <a:latin typeface="Calibri" charset="0"/>
                <a:ea typeface="ＭＳ Ｐゴシック" charset="0"/>
                <a:cs typeface="ＭＳ Ｐゴシック" charset="0"/>
              </a:rPr>
              <a:t>Finding out if they are ready to try to address any particular area</a:t>
            </a:r>
          </a:p>
          <a:p>
            <a:pPr defTabSz="896938"/>
            <a:r>
              <a:rPr lang="en-US" dirty="0">
                <a:latin typeface="Calibri" charset="0"/>
                <a:ea typeface="ＭＳ Ｐゴシック" charset="0"/>
                <a:cs typeface="ＭＳ Ｐゴシック" charset="0"/>
              </a:rPr>
              <a:t>Then developing a small simple step that they feel confident about </a:t>
            </a:r>
          </a:p>
          <a:p>
            <a:pPr defTabSz="896938"/>
            <a:r>
              <a:rPr lang="en-US" dirty="0">
                <a:latin typeface="Calibri" charset="0"/>
                <a:ea typeface="ＭＳ Ｐゴシック" charset="0"/>
                <a:cs typeface="ＭＳ Ｐゴシック" charset="0"/>
              </a:rPr>
              <a:t>Completing.</a:t>
            </a:r>
          </a:p>
          <a:p>
            <a:pPr defTabSz="896938"/>
            <a:endParaRPr lang="en-US"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13256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30" tIns="44865" rIns="89730" bIns="44865" anchor="b"/>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54399B9D-93A9-8C47-A926-C083A2CF11C1}" type="slidenum">
              <a:rPr lang="en-US" sz="1200">
                <a:cs typeface="Arial" charset="0"/>
              </a:rPr>
              <a:pPr algn="r" eaLnBrk="1" hangingPunct="1"/>
              <a:t>9</a:t>
            </a:fld>
            <a:endParaRPr lang="en-US" sz="1200" dirty="0">
              <a:cs typeface="Arial" charset="0"/>
            </a:endParaRPr>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96938"/>
            <a:r>
              <a:rPr lang="en-US" dirty="0">
                <a:latin typeface="Calibri" charset="0"/>
                <a:ea typeface="ＭＳ Ｐゴシック" charset="0"/>
                <a:cs typeface="ＭＳ Ｐゴシック" charset="0"/>
              </a:rPr>
              <a:t>In ten minutes, you have time to take a deep dive into an area or two of concern</a:t>
            </a:r>
          </a:p>
          <a:p>
            <a:pPr defTabSz="896938"/>
            <a:r>
              <a:rPr lang="en-US" dirty="0">
                <a:latin typeface="Calibri" charset="0"/>
                <a:ea typeface="ＭＳ Ｐゴシック" charset="0"/>
                <a:cs typeface="ＭＳ Ｐゴシック" charset="0"/>
              </a:rPr>
              <a:t>That the patient is ready and willing to address. </a:t>
            </a:r>
          </a:p>
          <a:p>
            <a:pPr defTabSz="896938"/>
            <a:r>
              <a:rPr lang="en-US" dirty="0">
                <a:latin typeface="Calibri" charset="0"/>
                <a:ea typeface="ＭＳ Ｐゴシック" charset="0"/>
                <a:cs typeface="ＭＳ Ｐゴシック" charset="0"/>
              </a:rPr>
              <a:t>This is where that collaboration cycle comes in.</a:t>
            </a:r>
          </a:p>
          <a:p>
            <a:pPr defTabSz="896938"/>
            <a:r>
              <a:rPr lang="en-US" dirty="0">
                <a:latin typeface="Calibri" charset="0"/>
                <a:ea typeface="ＭＳ Ｐゴシック" charset="0"/>
                <a:cs typeface="ＭＳ Ｐゴシック" charset="0"/>
              </a:rPr>
              <a:t>Notice that in this picture the patient is pointing and talking.</a:t>
            </a:r>
          </a:p>
          <a:p>
            <a:pPr defTabSz="896938"/>
            <a:r>
              <a:rPr lang="en-US" dirty="0">
                <a:latin typeface="Calibri" charset="0"/>
                <a:ea typeface="ＭＳ Ｐゴシック" charset="0"/>
                <a:cs typeface="ＭＳ Ｐゴシック" charset="0"/>
              </a:rPr>
              <a:t>This is not meant to be a 10 minute lecture but more</a:t>
            </a:r>
          </a:p>
          <a:p>
            <a:pPr defTabSz="896938"/>
            <a:r>
              <a:rPr lang="en-US" dirty="0">
                <a:latin typeface="Calibri" charset="0"/>
                <a:ea typeface="ＭＳ Ｐゴシック" charset="0"/>
                <a:cs typeface="ＭＳ Ｐゴシック" charset="0"/>
              </a:rPr>
              <a:t>Of a brainstorming session, motivational session, co-creating</a:t>
            </a:r>
          </a:p>
          <a:p>
            <a:pPr defTabSz="896938"/>
            <a:r>
              <a:rPr lang="en-US" dirty="0">
                <a:latin typeface="Calibri" charset="0"/>
                <a:ea typeface="ＭＳ Ｐゴシック" charset="0"/>
                <a:cs typeface="ＭＳ Ｐゴシック" charset="0"/>
              </a:rPr>
              <a:t>A SMART plan.</a:t>
            </a:r>
          </a:p>
        </p:txBody>
      </p:sp>
    </p:spTree>
    <p:extLst>
      <p:ext uri="{BB962C8B-B14F-4D97-AF65-F5344CB8AC3E}">
        <p14:creationId xmlns:p14="http://schemas.microsoft.com/office/powerpoint/2010/main" val="43469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6963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latin typeface="Calibri" charset="0"/>
                <a:ea typeface="ＭＳ Ｐゴシック" charset="0"/>
                <a:cs typeface="ＭＳ Ｐゴシック" charset="0"/>
              </a:rPr>
              <a:t>This is all well and good for your patients.</a:t>
            </a:r>
          </a:p>
          <a:p>
            <a:pPr eaLnBrk="1" hangingPunct="1">
              <a:spcBef>
                <a:spcPct val="0"/>
              </a:spcBef>
            </a:pPr>
            <a:r>
              <a:rPr lang="en-US" dirty="0">
                <a:latin typeface="Calibri" charset="0"/>
                <a:ea typeface="ＭＳ Ｐゴシック" charset="0"/>
                <a:cs typeface="ＭＳ Ｐゴシック" charset="0"/>
              </a:rPr>
              <a:t>What about you?</a:t>
            </a:r>
          </a:p>
          <a:p>
            <a:pPr eaLnBrk="1" hangingPunct="1">
              <a:spcBef>
                <a:spcPct val="0"/>
              </a:spcBef>
            </a:pPr>
            <a:r>
              <a:rPr lang="en-US" dirty="0">
                <a:latin typeface="Calibri" charset="0"/>
                <a:ea typeface="ＭＳ Ｐゴシック" charset="0"/>
                <a:cs typeface="ＭＳ Ｐゴシック" charset="0"/>
              </a:rPr>
              <a:t>Do your personal behaviors matter?</a:t>
            </a:r>
          </a:p>
          <a:p>
            <a:pPr eaLnBrk="1" hangingPunct="1">
              <a:spcBef>
                <a:spcPct val="0"/>
              </a:spcBef>
            </a:pPr>
            <a:r>
              <a:rPr lang="en-US" dirty="0">
                <a:latin typeface="Calibri" charset="0"/>
                <a:ea typeface="ＭＳ Ｐゴシック" charset="0"/>
                <a:cs typeface="ＭＳ Ｐゴシック" charset="0"/>
              </a:rPr>
              <a:t>I wondered this as a resident.</a:t>
            </a:r>
          </a:p>
          <a:p>
            <a:pPr eaLnBrk="1" hangingPunct="1">
              <a:spcBef>
                <a:spcPct val="0"/>
              </a:spcBef>
            </a:pPr>
            <a:r>
              <a:rPr lang="en-US" dirty="0">
                <a:latin typeface="Calibri" charset="0"/>
                <a:ea typeface="ＭＳ Ｐゴシック" charset="0"/>
                <a:cs typeface="ＭＳ Ｐゴシック" charset="0"/>
              </a:rPr>
              <a:t>With colleagues we polled internal medicine physicians.</a:t>
            </a:r>
          </a:p>
        </p:txBody>
      </p:sp>
    </p:spTree>
    <p:extLst>
      <p:ext uri="{BB962C8B-B14F-4D97-AF65-F5344CB8AC3E}">
        <p14:creationId xmlns:p14="http://schemas.microsoft.com/office/powerpoint/2010/main" val="442269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146260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419911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3897319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atin typeface="Calibri" pitchFamily="-102" charset="0"/>
                <a:ea typeface="ＭＳ Ｐゴシック" pitchFamily="-102" charset="-128"/>
                <a:cs typeface="ＭＳ Ｐゴシック" pitchFamily="-102" charset="-128"/>
              </a:defRPr>
            </a:lvl1pPr>
          </a:lstStyle>
          <a:p>
            <a:pPr>
              <a:defRPr/>
            </a:pPr>
            <a:endParaRPr lang="en-US" dirty="0"/>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AA5066B8-5808-BC47-A829-05F960BF1F0C}" type="slidenum">
              <a:rPr lang="en-US"/>
              <a:pPr/>
              <a:t>‹#›</a:t>
            </a:fld>
            <a:endParaRPr lang="en-US" dirty="0"/>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dirty="0"/>
          </a:p>
        </p:txBody>
      </p:sp>
    </p:spTree>
    <p:extLst>
      <p:ext uri="{BB962C8B-B14F-4D97-AF65-F5344CB8AC3E}">
        <p14:creationId xmlns:p14="http://schemas.microsoft.com/office/powerpoint/2010/main" val="4753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404809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399765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385454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2832400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189576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60835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286772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C8AE-3D4B-3946-90E0-F08A6AA518E3}" type="datetimeFigureOut">
              <a:rPr lang="en-US" smtClean="0"/>
              <a:pPr/>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258549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1C8AE-3D4B-3946-90E0-F08A6AA518E3}" type="datetimeFigureOut">
              <a:rPr lang="en-US" smtClean="0"/>
              <a:pPr/>
              <a:t>5/22/2018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59CCE-AC74-274F-ACC5-DDB6B09F1476}" type="slidenum">
              <a:rPr lang="en-US" smtClean="0"/>
              <a:pPr/>
              <a:t>‹#›</a:t>
            </a:fld>
            <a:endParaRPr lang="en-US" dirty="0"/>
          </a:p>
        </p:txBody>
      </p:sp>
    </p:spTree>
    <p:extLst>
      <p:ext uri="{BB962C8B-B14F-4D97-AF65-F5344CB8AC3E}">
        <p14:creationId xmlns:p14="http://schemas.microsoft.com/office/powerpoint/2010/main" val="210080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phweb.bumc.bu.edu/otlt/MPH-Modules" TargetMode="External"/><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hyperlink" Target="http://iknowicanempower.wordpress.com" TargetMode="Externa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www.prochange.com/transtheoretica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rochange.com/transtheoretica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prochange.com/transtheoretica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www.prochange.com/transtheoretica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rochange.com/transtheoretical-"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30.jp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rochange.com/transtheoretica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lifestylemedicine.org/Membership-Application" TargetMode="External"/><Relationship Id="rId7" Type="http://schemas.openxmlformats.org/officeDocument/2006/relationships/hyperlink" Target="https://vimeo.com/143219257"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lifestylemedicine.org/INTEREST-GROUPS" TargetMode="External"/><Relationship Id="rId5" Type="http://schemas.openxmlformats.org/officeDocument/2006/relationships/hyperlink" Target="http://www.lifestylemedicine.org/Why-Join" TargetMode="External"/><Relationship Id="rId4" Type="http://schemas.openxmlformats.org/officeDocument/2006/relationships/hyperlink" Target="http://www.lifestylemedicine.org/Membership-Benefit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lifestylemedicine.org/Annual-Awards#DonaldAndersonPeggAwardforYoungLifestyleMedicineInnovator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hyperlink" Target="http://lifestylemedicineconference.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351"/>
            <a:ext cx="7772400" cy="1565910"/>
          </a:xfrm>
        </p:spPr>
        <p:txBody>
          <a:bodyPr>
            <a:normAutofit/>
          </a:bodyPr>
          <a:lstStyle/>
          <a:p>
            <a:r>
              <a:rPr lang="en-US" dirty="0" smtClean="0">
                <a:solidFill>
                  <a:srgbClr val="B64340"/>
                </a:solidFill>
                <a:latin typeface="Trebuchet MS" panose="020B0603020202020204" pitchFamily="34" charset="0"/>
              </a:rPr>
              <a:t>Lifestyle Medicine:  </a:t>
            </a:r>
            <a:r>
              <a:rPr lang="en-US" dirty="0" smtClean="0">
                <a:solidFill>
                  <a:srgbClr val="C0504D"/>
                </a:solidFill>
                <a:latin typeface="Trebuchet MS" panose="020B0603020202020204" pitchFamily="34" charset="0"/>
              </a:rPr>
              <a:t/>
            </a:r>
            <a:br>
              <a:rPr lang="en-US" dirty="0" smtClean="0">
                <a:solidFill>
                  <a:srgbClr val="C0504D"/>
                </a:solidFill>
                <a:latin typeface="Trebuchet MS" panose="020B0603020202020204" pitchFamily="34" charset="0"/>
              </a:rPr>
            </a:br>
            <a:r>
              <a:rPr lang="en-US" dirty="0" smtClean="0">
                <a:latin typeface="Trebuchet MS" panose="020B0603020202020204" pitchFamily="34" charset="0"/>
              </a:rPr>
              <a:t>Behavior Change</a:t>
            </a:r>
            <a:endParaRPr lang="en-US" dirty="0">
              <a:latin typeface="Trebuchet MS" panose="020B0603020202020204" pitchFamily="34" charset="0"/>
            </a:endParaRPr>
          </a:p>
        </p:txBody>
      </p:sp>
      <p:sp>
        <p:nvSpPr>
          <p:cNvPr id="3" name="Subtitle 2"/>
          <p:cNvSpPr>
            <a:spLocks noGrp="1"/>
          </p:cNvSpPr>
          <p:nvPr>
            <p:ph type="subTitle" idx="1"/>
          </p:nvPr>
        </p:nvSpPr>
        <p:spPr>
          <a:xfrm>
            <a:off x="1371600" y="3977640"/>
            <a:ext cx="6400800" cy="1661160"/>
          </a:xfrm>
        </p:spPr>
        <p:txBody>
          <a:bodyPr>
            <a:normAutofit/>
          </a:bodyPr>
          <a:lstStyle/>
          <a:p>
            <a:endParaRPr lang="en-US" dirty="0" smtClean="0"/>
          </a:p>
          <a:p>
            <a:pPr>
              <a:lnSpc>
                <a:spcPct val="150000"/>
              </a:lnSpc>
            </a:pPr>
            <a:r>
              <a:rPr lang="en-US" dirty="0" smtClean="0">
                <a:solidFill>
                  <a:srgbClr val="C0504D"/>
                </a:solidFill>
              </a:rPr>
              <a:t>  </a:t>
            </a:r>
            <a:r>
              <a:rPr lang="en-US" dirty="0" smtClean="0">
                <a:solidFill>
                  <a:srgbClr val="B64340"/>
                </a:solidFill>
              </a:rPr>
              <a:t>Professionals </a:t>
            </a:r>
            <a:r>
              <a:rPr lang="en-US" dirty="0">
                <a:solidFill>
                  <a:srgbClr val="B64340"/>
                </a:solidFill>
              </a:rPr>
              <a:t>i</a:t>
            </a:r>
            <a:r>
              <a:rPr lang="en-US" dirty="0" smtClean="0">
                <a:solidFill>
                  <a:srgbClr val="B64340"/>
                </a:solidFill>
              </a:rPr>
              <a:t>n Training</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716" y="3851910"/>
            <a:ext cx="3782568" cy="893064"/>
          </a:xfrm>
          <a:prstGeom prst="rect">
            <a:avLst/>
          </a:prstGeom>
        </p:spPr>
      </p:pic>
      <p:cxnSp>
        <p:nvCxnSpPr>
          <p:cNvPr id="6" name="Straight Connector 5"/>
          <p:cNvCxnSpPr/>
          <p:nvPr/>
        </p:nvCxnSpPr>
        <p:spPr>
          <a:xfrm>
            <a:off x="1085850" y="3577590"/>
            <a:ext cx="724662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525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l" eaLnBrk="1" hangingPunct="1"/>
            <a:r>
              <a:rPr lang="en-US" dirty="0">
                <a:solidFill>
                  <a:srgbClr val="953735"/>
                </a:solidFill>
                <a:latin typeface="Calibri" charset="0"/>
                <a:ea typeface="ＭＳ Ｐゴシック" charset="0"/>
                <a:cs typeface="ＭＳ Ｐゴシック" charset="0"/>
              </a:rPr>
              <a:t>Does Physician Behavior Matter?</a:t>
            </a:r>
          </a:p>
        </p:txBody>
      </p:sp>
      <p:sp>
        <p:nvSpPr>
          <p:cNvPr id="102403" name="Content Placeholder 2"/>
          <p:cNvSpPr>
            <a:spLocks noGrp="1"/>
          </p:cNvSpPr>
          <p:nvPr>
            <p:ph sz="half" idx="1"/>
          </p:nvPr>
        </p:nvSpPr>
        <p:spPr>
          <a:xfrm>
            <a:off x="457200" y="2293233"/>
            <a:ext cx="4038600" cy="3832930"/>
          </a:xfrm>
        </p:spPr>
        <p:txBody>
          <a:bodyPr rtlCol="0">
            <a:normAutofit fontScale="77500" lnSpcReduction="20000"/>
          </a:bodyPr>
          <a:lstStyle/>
          <a:p>
            <a:pPr marL="274320" indent="-274320" eaLnBrk="1" fontAlgn="auto" hangingPunct="1">
              <a:lnSpc>
                <a:spcPct val="90000"/>
              </a:lnSpc>
              <a:spcAft>
                <a:spcPts val="0"/>
              </a:spcAft>
              <a:buClr>
                <a:schemeClr val="accent3"/>
              </a:buClr>
              <a:buFont typeface="Arial" pitchFamily="-65" charset="0"/>
              <a:buNone/>
              <a:defRPr/>
            </a:pPr>
            <a:r>
              <a:rPr lang="en-US" dirty="0" smtClean="0">
                <a:ea typeface="+mn-ea"/>
                <a:cs typeface="+mn-cs"/>
              </a:rPr>
              <a:t>	Is there </a:t>
            </a:r>
            <a:r>
              <a:rPr lang="en-US" dirty="0">
                <a:ea typeface="+mn-ea"/>
                <a:cs typeface="+mn-cs"/>
              </a:rPr>
              <a:t>a relationship between the personal health habits of physicians and their practices in </a:t>
            </a:r>
            <a:r>
              <a:rPr lang="en-US" dirty="0" smtClean="0">
                <a:ea typeface="+mn-ea"/>
                <a:cs typeface="+mn-cs"/>
              </a:rPr>
              <a:t>counseling?</a:t>
            </a:r>
          </a:p>
          <a:p>
            <a:pPr marL="274320" indent="-274320" eaLnBrk="1" fontAlgn="auto" hangingPunct="1">
              <a:lnSpc>
                <a:spcPct val="90000"/>
              </a:lnSpc>
              <a:spcAft>
                <a:spcPts val="0"/>
              </a:spcAft>
              <a:buClr>
                <a:schemeClr val="accent3"/>
              </a:buClr>
              <a:buFont typeface="Wingdings" charset="2"/>
              <a:buBlip>
                <a:blip r:embed="rId3"/>
              </a:buBlip>
              <a:defRPr/>
            </a:pPr>
            <a:endParaRPr lang="en-US" dirty="0">
              <a:ea typeface="+mn-ea"/>
              <a:cs typeface="+mn-cs"/>
            </a:endParaRPr>
          </a:p>
          <a:p>
            <a:pPr marL="274320" indent="-274320" eaLnBrk="1" fontAlgn="auto" hangingPunct="1">
              <a:lnSpc>
                <a:spcPct val="90000"/>
              </a:lnSpc>
              <a:spcAft>
                <a:spcPts val="0"/>
              </a:spcAft>
              <a:buClr>
                <a:schemeClr val="accent3"/>
              </a:buClr>
              <a:buFont typeface="Wingdings" charset="2"/>
              <a:buBlip>
                <a:blip r:embed="rId3"/>
              </a:buBlip>
              <a:defRPr/>
            </a:pPr>
            <a:endParaRPr lang="en-US" dirty="0" smtClean="0">
              <a:ea typeface="+mn-ea"/>
              <a:cs typeface="+mn-cs"/>
            </a:endParaRPr>
          </a:p>
          <a:p>
            <a:pPr marL="274320" indent="-274320" eaLnBrk="1" fontAlgn="auto" hangingPunct="1">
              <a:lnSpc>
                <a:spcPct val="90000"/>
              </a:lnSpc>
              <a:spcAft>
                <a:spcPts val="0"/>
              </a:spcAft>
              <a:buClr>
                <a:schemeClr val="accent3"/>
              </a:buClr>
              <a:buFont typeface="Wingdings" charset="2"/>
              <a:buBlip>
                <a:blip r:embed="rId3"/>
              </a:buBlip>
              <a:defRPr/>
            </a:pPr>
            <a:endParaRPr lang="en-US" dirty="0" smtClean="0">
              <a:ea typeface="+mn-ea"/>
              <a:cs typeface="+mn-cs"/>
            </a:endParaRPr>
          </a:p>
          <a:p>
            <a:pPr marL="274320" indent="-274320" eaLnBrk="1" fontAlgn="auto" hangingPunct="1">
              <a:lnSpc>
                <a:spcPct val="90000"/>
              </a:lnSpc>
              <a:spcAft>
                <a:spcPts val="0"/>
              </a:spcAft>
              <a:buClr>
                <a:schemeClr val="accent3"/>
              </a:buClr>
              <a:buFont typeface="Wingdings" charset="2"/>
              <a:buBlip>
                <a:blip r:embed="rId3"/>
              </a:buBlip>
              <a:defRPr/>
            </a:pPr>
            <a:endParaRPr lang="en-US" dirty="0" smtClean="0">
              <a:ea typeface="+mn-ea"/>
              <a:cs typeface="+mn-cs"/>
            </a:endParaRPr>
          </a:p>
          <a:p>
            <a:pPr marL="274320" indent="-274320" eaLnBrk="1" fontAlgn="auto" hangingPunct="1">
              <a:lnSpc>
                <a:spcPct val="90000"/>
              </a:lnSpc>
              <a:spcAft>
                <a:spcPts val="0"/>
              </a:spcAft>
              <a:buClr>
                <a:schemeClr val="accent3"/>
              </a:buClr>
              <a:buFont typeface="Wingdings" charset="2"/>
              <a:buBlip>
                <a:blip r:embed="rId3"/>
              </a:buBlip>
              <a:defRPr/>
            </a:pPr>
            <a:endParaRPr lang="en-US" dirty="0" smtClean="0">
              <a:ea typeface="+mn-ea"/>
              <a:cs typeface="+mn-cs"/>
            </a:endParaRPr>
          </a:p>
          <a:p>
            <a:pPr marL="274320" indent="-274320" eaLnBrk="1" fontAlgn="auto" hangingPunct="1">
              <a:lnSpc>
                <a:spcPct val="90000"/>
              </a:lnSpc>
              <a:spcAft>
                <a:spcPts val="0"/>
              </a:spcAft>
              <a:buClr>
                <a:schemeClr val="accent3"/>
              </a:buClr>
              <a:buFont typeface="Wingdings" charset="2"/>
              <a:buBlip>
                <a:blip r:embed="rId3"/>
              </a:buBlip>
              <a:defRPr/>
            </a:pPr>
            <a:endParaRPr lang="en-US" dirty="0" smtClean="0">
              <a:ea typeface="+mn-ea"/>
              <a:cs typeface="+mn-cs"/>
            </a:endParaRPr>
          </a:p>
          <a:p>
            <a:pPr marL="274320" indent="-274320" eaLnBrk="1" fontAlgn="auto" hangingPunct="1">
              <a:lnSpc>
                <a:spcPct val="90000"/>
              </a:lnSpc>
              <a:spcAft>
                <a:spcPts val="0"/>
              </a:spcAft>
              <a:buClr>
                <a:schemeClr val="accent3"/>
              </a:buClr>
              <a:buFont typeface="Arial" pitchFamily="-65" charset="0"/>
              <a:buNone/>
              <a:defRPr/>
            </a:pPr>
            <a:r>
              <a:rPr lang="en-US" sz="1600" dirty="0" smtClean="0">
                <a:ea typeface="+mn-ea"/>
                <a:cs typeface="+mn-cs"/>
              </a:rPr>
              <a:t>	Abramson S, Stein J, Schaufele M, Frates E, Rogan S.  Personal exercise habits and counseling practices of primary care physicians: a national survey. Clinical Journal of Sports Medicine. 2000;10(1):40-8. </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skd182715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0466" y="1410573"/>
            <a:ext cx="1519984" cy="4526007"/>
          </a:xfrm>
          <a:prstGeom prst="rect">
            <a:avLst/>
          </a:prstGeom>
        </p:spPr>
      </p:pic>
      <p:pic>
        <p:nvPicPr>
          <p:cNvPr id="3" name="Picture 2" descr="LS00337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0118" y="1900198"/>
            <a:ext cx="1722303" cy="1029345"/>
          </a:xfrm>
          <a:prstGeom prst="rect">
            <a:avLst/>
          </a:prstGeom>
        </p:spPr>
      </p:pic>
      <p:pic>
        <p:nvPicPr>
          <p:cNvPr id="4" name="Picture 3" descr="FD00064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02096" y="4599811"/>
            <a:ext cx="1597657" cy="1597657"/>
          </a:xfrm>
          <a:prstGeom prst="rect">
            <a:avLst/>
          </a:prstGeom>
        </p:spPr>
      </p:pic>
      <p:sp>
        <p:nvSpPr>
          <p:cNvPr id="5" name="TextBox 4"/>
          <p:cNvSpPr txBox="1"/>
          <p:nvPr/>
        </p:nvSpPr>
        <p:spPr>
          <a:xfrm>
            <a:off x="5315438" y="3302040"/>
            <a:ext cx="815787" cy="1015663"/>
          </a:xfrm>
          <a:prstGeom prst="rect">
            <a:avLst/>
          </a:prstGeom>
          <a:noFill/>
        </p:spPr>
        <p:txBody>
          <a:bodyPr wrap="square" rtlCol="0">
            <a:spAutoFit/>
          </a:bodyPr>
          <a:lstStyle/>
          <a:p>
            <a:r>
              <a:rPr lang="en-US" sz="6000" b="1" dirty="0" smtClean="0"/>
              <a:t>?</a:t>
            </a:r>
            <a:endParaRPr lang="en-US" sz="6000" b="1" dirty="0"/>
          </a:p>
        </p:txBody>
      </p:sp>
    </p:spTree>
    <p:extLst>
      <p:ext uri="{BB962C8B-B14F-4D97-AF65-F5344CB8AC3E}">
        <p14:creationId xmlns:p14="http://schemas.microsoft.com/office/powerpoint/2010/main" val="399214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Results</a:t>
            </a:r>
          </a:p>
        </p:txBody>
      </p:sp>
      <p:sp>
        <p:nvSpPr>
          <p:cNvPr id="104451" name="Content Placeholder 2"/>
          <p:cNvSpPr>
            <a:spLocks noGrp="1"/>
          </p:cNvSpPr>
          <p:nvPr>
            <p:ph sz="half" idx="1"/>
          </p:nvPr>
        </p:nvSpPr>
        <p:spPr/>
        <p:txBody>
          <a:bodyPr rtlCol="0">
            <a:normAutofit fontScale="70000" lnSpcReduction="20000"/>
          </a:bodyPr>
          <a:lstStyle/>
          <a:p>
            <a:pPr fontAlgn="auto">
              <a:spcAft>
                <a:spcPts val="0"/>
              </a:spcAft>
              <a:buFont typeface="Wingdings" charset="2"/>
              <a:buBlip>
                <a:blip r:embed="rId3"/>
              </a:buBlip>
              <a:defRPr/>
            </a:pPr>
            <a:r>
              <a:rPr lang="en-US" dirty="0">
                <a:ea typeface="+mn-ea"/>
                <a:cs typeface="+mn-cs"/>
              </a:rPr>
              <a:t>Physicians who exercise are more likely to counsel their patients to exercise. </a:t>
            </a:r>
            <a:r>
              <a:rPr lang="en-US" dirty="0" smtClean="0">
                <a:ea typeface="+mn-ea"/>
                <a:cs typeface="+mn-cs"/>
              </a:rPr>
              <a:t> </a:t>
            </a:r>
          </a:p>
          <a:p>
            <a:pPr fontAlgn="auto">
              <a:spcAft>
                <a:spcPts val="0"/>
              </a:spcAft>
              <a:buFont typeface="Wingdings" charset="2"/>
              <a:buBlip>
                <a:blip r:embed="rId3"/>
              </a:buBlip>
              <a:defRPr/>
            </a:pPr>
            <a:r>
              <a:rPr lang="en-US" dirty="0" smtClean="0"/>
              <a:t>Those that do aerobic training counsel on aerobic training, and those that do strength training counsel on strength training.</a:t>
            </a:r>
            <a:endParaRPr lang="en-US" dirty="0" smtClean="0">
              <a:ea typeface="+mn-ea"/>
              <a:cs typeface="+mn-cs"/>
            </a:endParaRPr>
          </a:p>
          <a:p>
            <a:pPr fontAlgn="auto">
              <a:spcAft>
                <a:spcPts val="0"/>
              </a:spcAft>
              <a:buFont typeface="Wingdings" charset="2"/>
              <a:buBlip>
                <a:blip r:embed="rId3"/>
              </a:buBlip>
              <a:defRPr/>
            </a:pPr>
            <a:r>
              <a:rPr lang="en-US" dirty="0">
                <a:ea typeface="+mn-ea"/>
                <a:cs typeface="+mn-cs"/>
              </a:rPr>
              <a:t>The main barriers to counseling on exercise were </a:t>
            </a:r>
          </a:p>
          <a:p>
            <a:pPr lvl="1" fontAlgn="auto">
              <a:spcAft>
                <a:spcPts val="0"/>
              </a:spcAft>
              <a:buFont typeface="Arial"/>
              <a:buChar char="–"/>
              <a:defRPr/>
            </a:pPr>
            <a:r>
              <a:rPr lang="en-US" dirty="0">
                <a:ea typeface="+mn-ea"/>
              </a:rPr>
              <a:t>inadequate time </a:t>
            </a:r>
          </a:p>
          <a:p>
            <a:pPr lvl="1" fontAlgn="auto">
              <a:spcAft>
                <a:spcPts val="0"/>
              </a:spcAft>
              <a:buFont typeface="Arial"/>
              <a:buChar char="–"/>
              <a:defRPr/>
            </a:pPr>
            <a:r>
              <a:rPr lang="en-US" dirty="0">
                <a:ea typeface="+mn-ea"/>
              </a:rPr>
              <a:t>lack of knowledge/experience with exercise </a:t>
            </a:r>
            <a:r>
              <a:rPr lang="en-US" dirty="0" smtClean="0">
                <a:ea typeface="+mn-ea"/>
              </a:rPr>
              <a:t>counseling</a:t>
            </a:r>
          </a:p>
          <a:p>
            <a:pPr lvl="1" fontAlgn="auto">
              <a:spcAft>
                <a:spcPts val="0"/>
              </a:spcAft>
              <a:buFontTx/>
              <a:buNone/>
              <a:defRPr/>
            </a:pPr>
            <a:endParaRPr lang="en-US" dirty="0" smtClean="0">
              <a:ea typeface="+mn-ea"/>
            </a:endParaRPr>
          </a:p>
          <a:p>
            <a:pPr marL="0" indent="0" fontAlgn="auto">
              <a:spcAft>
                <a:spcPts val="0"/>
              </a:spcAft>
              <a:buNone/>
              <a:defRPr/>
            </a:pPr>
            <a:endParaRPr lang="en-US" sz="1600" dirty="0" smtClean="0">
              <a:ea typeface="+mn-ea"/>
              <a:cs typeface="+mn-cs"/>
            </a:endParaRPr>
          </a:p>
          <a:p>
            <a:pPr marL="0" indent="0" fontAlgn="auto">
              <a:spcAft>
                <a:spcPts val="0"/>
              </a:spcAft>
              <a:buNone/>
              <a:defRPr/>
            </a:pPr>
            <a:endParaRPr lang="en-US" sz="1600" dirty="0"/>
          </a:p>
          <a:p>
            <a:pPr marL="0" indent="0" fontAlgn="auto">
              <a:spcAft>
                <a:spcPts val="0"/>
              </a:spcAft>
              <a:buNone/>
              <a:defRPr/>
            </a:pPr>
            <a:r>
              <a:rPr lang="en-US" sz="1600" dirty="0" smtClean="0">
                <a:ea typeface="+mn-ea"/>
                <a:cs typeface="+mn-cs"/>
              </a:rPr>
              <a:t>Abramson </a:t>
            </a:r>
            <a:r>
              <a:rPr lang="en-US" sz="1600" dirty="0">
                <a:ea typeface="+mn-ea"/>
                <a:cs typeface="+mn-cs"/>
              </a:rPr>
              <a:t>S, Stein J, Schaufele M, Frates E, Rogan S.  Personal exercise habits and counseling practices of primary care physicians: a national survey. Clinical Journal of Sports Medicine. 2000;10(1):40-8. </a:t>
            </a:r>
          </a:p>
        </p:txBody>
      </p:sp>
      <p:pic>
        <p:nvPicPr>
          <p:cNvPr id="70660"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rcRect l="-17261" r="-17261"/>
          <a:stretch>
            <a:fillRect/>
          </a:stretch>
        </p:blipFill>
        <p:spPr>
          <a:xfrm>
            <a:off x="4648200" y="838200"/>
            <a:ext cx="4038600" cy="4525963"/>
          </a:xfrm>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758557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45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9"/>
          <p:cNvSpPr>
            <a:spLocks noGrp="1"/>
          </p:cNvSpPr>
          <p:nvPr>
            <p:ph type="title"/>
          </p:nvPr>
        </p:nvSpPr>
        <p:spPr/>
        <p:txBody>
          <a:bodyPr>
            <a:normAutofit fontScale="90000"/>
          </a:bodyPr>
          <a:lstStyle/>
          <a:p>
            <a:pPr algn="l"/>
            <a:r>
              <a:rPr lang="en-US" dirty="0">
                <a:solidFill>
                  <a:srgbClr val="953735"/>
                </a:solidFill>
                <a:latin typeface="Calibri" charset="0"/>
                <a:ea typeface="ＭＳ Ｐゴシック" charset="0"/>
                <a:cs typeface="ＭＳ Ｐゴシック" charset="0"/>
              </a:rPr>
              <a:t>Coaching Conversations in Lifestyle Medicine</a:t>
            </a:r>
          </a:p>
        </p:txBody>
      </p:sp>
      <p:sp>
        <p:nvSpPr>
          <p:cNvPr id="79875" name="Content Placeholder 10"/>
          <p:cNvSpPr>
            <a:spLocks noGrp="1"/>
          </p:cNvSpPr>
          <p:nvPr>
            <p:ph idx="1"/>
          </p:nvPr>
        </p:nvSpPr>
        <p:spPr/>
        <p:txBody>
          <a:bodyPr/>
          <a:lstStyle/>
          <a:p>
            <a:r>
              <a:rPr lang="en-US" dirty="0">
                <a:latin typeface="Calibri" charset="0"/>
                <a:ea typeface="ＭＳ Ｐゴシック" charset="0"/>
                <a:cs typeface="ＭＳ Ｐゴシック" charset="0"/>
              </a:rPr>
              <a:t>Collaborating with a patient through coaching conversations differs from telling a patient what to do with direct advice.</a:t>
            </a:r>
          </a:p>
          <a:p>
            <a:endParaRPr lang="en-US" dirty="0">
              <a:latin typeface="Calibri" charset="0"/>
              <a:ea typeface="ＭＳ Ｐゴシック" charset="0"/>
              <a:cs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588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3"/>
          <p:cNvSpPr>
            <a:spLocks noGrp="1"/>
          </p:cNvSpPr>
          <p:nvPr>
            <p:ph type="title"/>
          </p:nvPr>
        </p:nvSpPr>
        <p:spPr/>
        <p:txBody>
          <a:bodyPr>
            <a:normAutofit fontScale="90000"/>
          </a:bodyPr>
          <a:lstStyle/>
          <a:p>
            <a:pPr algn="l"/>
            <a:r>
              <a:rPr lang="en-US" dirty="0">
                <a:solidFill>
                  <a:srgbClr val="953735"/>
                </a:solidFill>
                <a:latin typeface="Calibri" charset="0"/>
                <a:ea typeface="ＭＳ Ｐゴシック" charset="0"/>
                <a:cs typeface="ＭＳ Ｐゴシック" charset="0"/>
              </a:rPr>
              <a:t>5 A</a:t>
            </a:r>
            <a:r>
              <a:rPr lang="ja-JP" altLang="en-US" dirty="0">
                <a:solidFill>
                  <a:srgbClr val="953735"/>
                </a:solidFill>
                <a:latin typeface="Calibri" charset="0"/>
                <a:ea typeface="ＭＳ Ｐゴシック" charset="0"/>
                <a:cs typeface="ＭＳ Ｐゴシック" charset="0"/>
              </a:rPr>
              <a:t>’</a:t>
            </a:r>
            <a:r>
              <a:rPr lang="en-US" altLang="ja-JP" dirty="0">
                <a:solidFill>
                  <a:srgbClr val="953735"/>
                </a:solidFill>
                <a:latin typeface="Calibri" charset="0"/>
                <a:ea typeface="ＭＳ Ｐゴシック" charset="0"/>
                <a:cs typeface="ＭＳ Ｐゴシック" charset="0"/>
              </a:rPr>
              <a:t>s of behavior change counseling: Agree is Key</a:t>
            </a:r>
            <a:endParaRPr lang="en-US" dirty="0">
              <a:solidFill>
                <a:srgbClr val="953735"/>
              </a:solidFill>
              <a:latin typeface="Calibri" charset="0"/>
              <a:ea typeface="ＭＳ Ｐゴシック" charset="0"/>
              <a:cs typeface="ＭＳ Ｐゴシック" charset="0"/>
            </a:endParaRPr>
          </a:p>
        </p:txBody>
      </p:sp>
      <p:sp>
        <p:nvSpPr>
          <p:cNvPr id="6" name="Content Placeholder 5"/>
          <p:cNvSpPr>
            <a:spLocks noGrp="1"/>
          </p:cNvSpPr>
          <p:nvPr>
            <p:ph sz="half" idx="2"/>
          </p:nvPr>
        </p:nvSpPr>
        <p:spPr>
          <a:xfrm>
            <a:off x="1967237" y="1587642"/>
            <a:ext cx="4038600" cy="4525963"/>
          </a:xfrm>
        </p:spPr>
        <p:txBody>
          <a:bodyPr>
            <a:normAutofit lnSpcReduction="10000"/>
          </a:bodyPr>
          <a:lstStyle/>
          <a:p>
            <a:r>
              <a:rPr lang="en-US" dirty="0">
                <a:latin typeface="Calibri" charset="0"/>
                <a:ea typeface="ＭＳ Ｐゴシック" charset="0"/>
                <a:cs typeface="ＭＳ Ｐゴシック" charset="0"/>
              </a:rPr>
              <a:t>5 As</a:t>
            </a:r>
          </a:p>
          <a:p>
            <a:r>
              <a:rPr lang="en-US" dirty="0">
                <a:latin typeface="Calibri" charset="0"/>
                <a:ea typeface="ＭＳ Ｐゴシック" charset="0"/>
                <a:cs typeface="ＭＳ Ｐゴシック" charset="0"/>
              </a:rPr>
              <a:t>Assess</a:t>
            </a:r>
          </a:p>
          <a:p>
            <a:r>
              <a:rPr lang="en-US" dirty="0">
                <a:latin typeface="Calibri" charset="0"/>
                <a:ea typeface="ＭＳ Ｐゴシック" charset="0"/>
                <a:cs typeface="ＭＳ Ｐゴシック" charset="0"/>
              </a:rPr>
              <a:t>Advise</a:t>
            </a:r>
          </a:p>
          <a:p>
            <a:r>
              <a:rPr lang="en-US" b="1" i="1" dirty="0">
                <a:latin typeface="Calibri" charset="0"/>
                <a:ea typeface="ＭＳ Ｐゴシック" charset="0"/>
                <a:cs typeface="ＭＳ Ｐゴシック" charset="0"/>
              </a:rPr>
              <a:t>Agree</a:t>
            </a:r>
          </a:p>
          <a:p>
            <a:r>
              <a:rPr lang="en-US" dirty="0">
                <a:latin typeface="Calibri" charset="0"/>
                <a:ea typeface="ＭＳ Ｐゴシック" charset="0"/>
                <a:cs typeface="ＭＳ Ｐゴシック" charset="0"/>
              </a:rPr>
              <a:t>Assist</a:t>
            </a:r>
          </a:p>
          <a:p>
            <a:r>
              <a:rPr lang="en-US" dirty="0">
                <a:latin typeface="Calibri" charset="0"/>
                <a:ea typeface="ＭＳ Ｐゴシック" charset="0"/>
                <a:cs typeface="ＭＳ Ｐゴシック" charset="0"/>
              </a:rPr>
              <a:t>Arrange</a:t>
            </a:r>
          </a:p>
          <a:p>
            <a:endParaRPr lang="en-US" dirty="0">
              <a:latin typeface="Calibri" charset="0"/>
              <a:ea typeface="ＭＳ Ｐゴシック" charset="0"/>
              <a:cs typeface="ＭＳ Ｐゴシック" charset="0"/>
            </a:endParaRPr>
          </a:p>
          <a:p>
            <a:pPr lvl="1"/>
            <a:r>
              <a:rPr lang="en-US" dirty="0">
                <a:latin typeface="Calibri" charset="0"/>
                <a:ea typeface="ＭＳ Ｐゴシック" charset="0"/>
              </a:rPr>
              <a:t>US Preventive Services Task Force Recommendations</a:t>
            </a:r>
          </a:p>
          <a:p>
            <a:pPr lvl="1">
              <a:buFont typeface="Arial" charset="0"/>
              <a:buNone/>
            </a:pPr>
            <a:endParaRPr lang="en-US" dirty="0">
              <a:latin typeface="Calibri" charset="0"/>
              <a:ea typeface="ＭＳ Ｐゴシック" charset="0"/>
            </a:endParaRPr>
          </a:p>
        </p:txBody>
      </p:sp>
      <p:sp>
        <p:nvSpPr>
          <p:cNvPr id="145413" name="TextBox 6"/>
          <p:cNvSpPr txBox="1">
            <a:spLocks noChangeArrowheads="1"/>
          </p:cNvSpPr>
          <p:nvPr/>
        </p:nvSpPr>
        <p:spPr bwMode="auto">
          <a:xfrm>
            <a:off x="170541" y="6448812"/>
            <a:ext cx="55716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http://www.uspreventiveservicestaskforce.org/3rduspstf/behavior/behsum2.htm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j02898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51" y="2050183"/>
            <a:ext cx="3657600" cy="2426208"/>
          </a:xfrm>
          <a:prstGeom prst="rect">
            <a:avLst/>
          </a:prstGeom>
        </p:spPr>
      </p:pic>
    </p:spTree>
    <p:extLst>
      <p:ext uri="{BB962C8B-B14F-4D97-AF65-F5344CB8AC3E}">
        <p14:creationId xmlns:p14="http://schemas.microsoft.com/office/powerpoint/2010/main" val="1935905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normAutofit fontScale="90000"/>
          </a:bodyPr>
          <a:lstStyle/>
          <a:p>
            <a:pPr algn="l"/>
            <a:r>
              <a:rPr lang="en-US" dirty="0">
                <a:solidFill>
                  <a:srgbClr val="953735"/>
                </a:solidFill>
                <a:latin typeface="Calibri" charset="0"/>
                <a:ea typeface="ＭＳ Ｐゴシック" charset="0"/>
                <a:cs typeface="ＭＳ Ｐゴシック" charset="0"/>
              </a:rPr>
              <a:t>Core Competencies—</a:t>
            </a:r>
            <a:br>
              <a:rPr lang="en-US" dirty="0">
                <a:solidFill>
                  <a:srgbClr val="953735"/>
                </a:solidFill>
                <a:latin typeface="Calibri" charset="0"/>
                <a:ea typeface="ＭＳ Ｐゴシック" charset="0"/>
                <a:cs typeface="ＭＳ Ｐゴシック" charset="0"/>
              </a:rPr>
            </a:br>
            <a:r>
              <a:rPr lang="en-US" dirty="0" smtClean="0">
                <a:solidFill>
                  <a:srgbClr val="953735"/>
                </a:solidFill>
                <a:latin typeface="Calibri" charset="0"/>
                <a:ea typeface="ＭＳ Ｐゴシック" charset="0"/>
                <a:cs typeface="ＭＳ Ｐゴシック" charset="0"/>
              </a:rPr>
              <a:t>In Lifestyle Medicine</a:t>
            </a:r>
            <a:endParaRPr lang="en-US" dirty="0">
              <a:solidFill>
                <a:srgbClr val="953735"/>
              </a:solidFill>
              <a:latin typeface="Calibri" charset="0"/>
              <a:ea typeface="ＭＳ Ｐゴシック" charset="0"/>
              <a:cs typeface="ＭＳ Ｐゴシック" charset="0"/>
            </a:endParaRPr>
          </a:p>
        </p:txBody>
      </p:sp>
      <p:sp>
        <p:nvSpPr>
          <p:cNvPr id="53251" name="Content Placeholder 2"/>
          <p:cNvSpPr>
            <a:spLocks noGrp="1"/>
          </p:cNvSpPr>
          <p:nvPr>
            <p:ph idx="1"/>
          </p:nvPr>
        </p:nvSpPr>
        <p:spPr/>
        <p:txBody>
          <a:bodyPr/>
          <a:lstStyle/>
          <a:p>
            <a:r>
              <a:rPr lang="en-US" sz="2000" dirty="0">
                <a:latin typeface="Calibri" charset="0"/>
                <a:ea typeface="ＭＳ Ｐゴシック" charset="0"/>
                <a:cs typeface="ＭＳ Ｐゴシック" charset="0"/>
              </a:rPr>
              <a:t>9.  Establish </a:t>
            </a:r>
            <a:r>
              <a:rPr lang="en-US" sz="2000" dirty="0">
                <a:solidFill>
                  <a:srgbClr val="FF0000"/>
                </a:solidFill>
                <a:latin typeface="Calibri" charset="0"/>
                <a:ea typeface="ＭＳ Ｐゴシック" charset="0"/>
                <a:cs typeface="ＭＳ Ｐゴシック" charset="0"/>
              </a:rPr>
              <a:t>effective relationships </a:t>
            </a:r>
            <a:r>
              <a:rPr lang="en-US" sz="2000" dirty="0">
                <a:latin typeface="Calibri" charset="0"/>
                <a:ea typeface="ＭＳ Ｐゴシック" charset="0"/>
                <a:cs typeface="ＭＳ Ｐゴシック" charset="0"/>
              </a:rPr>
              <a:t>with patients and families to effect and sustain behavioral change using evidence-based counseling methods and tools and follow up.   </a:t>
            </a:r>
          </a:p>
          <a:p>
            <a:r>
              <a:rPr lang="en-US" sz="2000" dirty="0">
                <a:latin typeface="Calibri" charset="0"/>
                <a:ea typeface="ＭＳ Ｐゴシック" charset="0"/>
                <a:cs typeface="ＭＳ Ｐゴシック" charset="0"/>
              </a:rPr>
              <a:t> </a:t>
            </a:r>
          </a:p>
          <a:p>
            <a:r>
              <a:rPr lang="en-US" sz="2000" dirty="0">
                <a:latin typeface="Calibri" charset="0"/>
                <a:ea typeface="ＭＳ Ｐゴシック" charset="0"/>
                <a:cs typeface="ＭＳ Ｐゴシック" charset="0"/>
              </a:rPr>
              <a:t>10. </a:t>
            </a:r>
            <a:r>
              <a:rPr lang="en-US" sz="2000" dirty="0">
                <a:solidFill>
                  <a:srgbClr val="FF0000"/>
                </a:solidFill>
                <a:latin typeface="Calibri" charset="0"/>
                <a:ea typeface="ＭＳ Ｐゴシック" charset="0"/>
                <a:cs typeface="ＭＳ Ｐゴシック" charset="0"/>
              </a:rPr>
              <a:t>Collaborate</a:t>
            </a:r>
            <a:r>
              <a:rPr lang="en-US" sz="2000" dirty="0">
                <a:latin typeface="Calibri" charset="0"/>
                <a:ea typeface="ＭＳ Ｐゴシック" charset="0"/>
                <a:cs typeface="ＭＳ Ｐゴシック" charset="0"/>
              </a:rPr>
              <a:t> with patients and their families to develop </a:t>
            </a:r>
            <a:r>
              <a:rPr lang="en-US" sz="2000" dirty="0">
                <a:solidFill>
                  <a:srgbClr val="FF0000"/>
                </a:solidFill>
                <a:latin typeface="Calibri" charset="0"/>
                <a:ea typeface="ＭＳ Ｐゴシック" charset="0"/>
                <a:cs typeface="ＭＳ Ｐゴシック" charset="0"/>
              </a:rPr>
              <a:t>evidence-based</a:t>
            </a:r>
            <a:r>
              <a:rPr lang="en-US" sz="2000" dirty="0">
                <a:latin typeface="Calibri" charset="0"/>
                <a:ea typeface="ＭＳ Ｐゴシック" charset="0"/>
                <a:cs typeface="ＭＳ Ｐゴシック" charset="0"/>
              </a:rPr>
              <a:t>, achievable, specific, written action plans such as lifestyle          prescriptions.   </a:t>
            </a:r>
          </a:p>
          <a:p>
            <a:r>
              <a:rPr lang="en-US" sz="2000" dirty="0">
                <a:latin typeface="Calibri" charset="0"/>
                <a:ea typeface="ＭＳ Ｐゴシック" charset="0"/>
                <a:cs typeface="ＭＳ Ｐゴシック" charset="0"/>
              </a:rPr>
              <a:t> </a:t>
            </a:r>
          </a:p>
          <a:p>
            <a:r>
              <a:rPr lang="en-US" sz="2000" dirty="0">
                <a:latin typeface="Calibri" charset="0"/>
                <a:ea typeface="ＭＳ Ｐゴシック" charset="0"/>
                <a:cs typeface="ＭＳ Ｐゴシック" charset="0"/>
              </a:rPr>
              <a:t>11.  Help</a:t>
            </a:r>
            <a:r>
              <a:rPr lang="en-US" sz="2000" dirty="0">
                <a:solidFill>
                  <a:srgbClr val="FF0000"/>
                </a:solidFill>
                <a:latin typeface="Calibri" charset="0"/>
                <a:ea typeface="ＭＳ Ｐゴシック" charset="0"/>
                <a:cs typeface="ＭＳ Ｐゴシック" charset="0"/>
              </a:rPr>
              <a:t> patients manage and sustain </a:t>
            </a:r>
            <a:r>
              <a:rPr lang="en-US" sz="2000" dirty="0">
                <a:latin typeface="Calibri" charset="0"/>
                <a:ea typeface="ＭＳ Ｐゴシック" charset="0"/>
                <a:cs typeface="ＭＳ Ｐゴシック" charset="0"/>
              </a:rPr>
              <a:t>healthy lifestyle practices, and </a:t>
            </a:r>
            <a:r>
              <a:rPr lang="en-US" sz="2000" dirty="0">
                <a:solidFill>
                  <a:srgbClr val="FF0000"/>
                </a:solidFill>
                <a:latin typeface="Calibri" charset="0"/>
                <a:ea typeface="ＭＳ Ｐゴシック" charset="0"/>
                <a:cs typeface="ＭＳ Ｐゴシック" charset="0"/>
              </a:rPr>
              <a:t>refer patients to other health care professionals </a:t>
            </a:r>
            <a:r>
              <a:rPr lang="en-US" sz="2000" dirty="0">
                <a:latin typeface="Calibri" charset="0"/>
                <a:ea typeface="ＭＳ Ｐゴシック" charset="0"/>
                <a:cs typeface="ＭＳ Ｐゴシック" charset="0"/>
              </a:rPr>
              <a:t>as needed for lifestyle-related conditions.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0" y="6427113"/>
            <a:ext cx="4614259" cy="430887"/>
          </a:xfrm>
          <a:prstGeom prst="rect">
            <a:avLst/>
          </a:prstGeom>
          <a:noFill/>
        </p:spPr>
        <p:txBody>
          <a:bodyPr wrap="square" rtlCol="0">
            <a:spAutoFit/>
          </a:bodyPr>
          <a:lstStyle/>
          <a:p>
            <a:r>
              <a:rPr lang="en-US" sz="1100" dirty="0" smtClean="0"/>
              <a:t>Lianov L, Johnson M. Physician Competencies for Prescribing Lifestyle Medicine. </a:t>
            </a:r>
            <a:r>
              <a:rPr lang="en-US" sz="1100" i="1" dirty="0" smtClean="0"/>
              <a:t>JAMA</a:t>
            </a:r>
            <a:r>
              <a:rPr lang="en-US" sz="1100" dirty="0" smtClean="0"/>
              <a:t>. 2010;304(2):202-203.</a:t>
            </a:r>
            <a:endParaRPr lang="en-US" sz="1100" dirty="0"/>
          </a:p>
        </p:txBody>
      </p:sp>
    </p:spTree>
    <p:extLst>
      <p:ext uri="{BB962C8B-B14F-4D97-AF65-F5344CB8AC3E}">
        <p14:creationId xmlns:p14="http://schemas.microsoft.com/office/powerpoint/2010/main" val="3235387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075" y="1543958"/>
            <a:ext cx="5283200" cy="25273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51203" name="Title 1"/>
          <p:cNvSpPr>
            <a:spLocks noGrp="1"/>
          </p:cNvSpPr>
          <p:nvPr>
            <p:ph type="title"/>
          </p:nvPr>
        </p:nvSpPr>
        <p:spPr>
          <a:xfrm>
            <a:off x="457200" y="274638"/>
            <a:ext cx="7886700" cy="1143000"/>
          </a:xfrm>
        </p:spPr>
        <p:txBody>
          <a:bodyPr/>
          <a:lstStyle/>
          <a:p>
            <a:pPr algn="l" eaLnBrk="1" hangingPunct="1">
              <a:lnSpc>
                <a:spcPct val="80000"/>
              </a:lnSpc>
            </a:pPr>
            <a:r>
              <a:rPr lang="en-US" dirty="0">
                <a:solidFill>
                  <a:srgbClr val="953735"/>
                </a:solidFill>
                <a:latin typeface="Calibri" charset="0"/>
                <a:ea typeface="ＭＳ Ｐゴシック" charset="0"/>
                <a:cs typeface="ＭＳ Ｐゴシック" charset="0"/>
              </a:rPr>
              <a:t>Lifestyle Medicine Competencies</a:t>
            </a:r>
          </a:p>
        </p:txBody>
      </p:sp>
      <p:pic>
        <p:nvPicPr>
          <p:cNvPr id="5120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133725"/>
            <a:ext cx="4419600" cy="26035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5120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9289" y="5922096"/>
            <a:ext cx="6515100" cy="787400"/>
          </a:xfrm>
          <a:prstGeom prst="rect">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3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0"/>
          <p:cNvSpPr>
            <a:spLocks noGrp="1"/>
          </p:cNvSpPr>
          <p:nvPr>
            <p:ph type="title"/>
          </p:nvPr>
        </p:nvSpPr>
        <p:spPr/>
        <p:txBody>
          <a:bodyPr>
            <a:normAutofit fontScale="90000"/>
          </a:bodyPr>
          <a:lstStyle/>
          <a:p>
            <a:r>
              <a:rPr lang="en-US" sz="3200" dirty="0">
                <a:solidFill>
                  <a:srgbClr val="953735"/>
                </a:solidFill>
                <a:latin typeface="Calibri" charset="0"/>
                <a:ea typeface="ＭＳ Ｐゴシック" charset="0"/>
                <a:cs typeface="ＭＳ Ｐゴシック" charset="0"/>
              </a:rPr>
              <a:t>Table 1 in Coaching for Behavior Change in Physiatry-</a:t>
            </a:r>
            <a:br>
              <a:rPr lang="en-US" sz="3200" dirty="0">
                <a:solidFill>
                  <a:srgbClr val="953735"/>
                </a:solidFill>
                <a:latin typeface="Calibri" charset="0"/>
                <a:ea typeface="ＭＳ Ｐゴシック" charset="0"/>
                <a:cs typeface="ＭＳ Ｐゴシック" charset="0"/>
              </a:rPr>
            </a:br>
            <a:endParaRPr lang="en-US" sz="3200" dirty="0">
              <a:solidFill>
                <a:srgbClr val="953735"/>
              </a:solidFill>
              <a:latin typeface="Calibri" charset="0"/>
              <a:ea typeface="ＭＳ Ｐゴシック" charset="0"/>
              <a:cs typeface="ＭＳ Ｐゴシック" charset="0"/>
            </a:endParaRPr>
          </a:p>
        </p:txBody>
      </p:sp>
      <p:sp>
        <p:nvSpPr>
          <p:cNvPr id="80899" name="Content Placeholder 4"/>
          <p:cNvSpPr>
            <a:spLocks noGrp="1"/>
          </p:cNvSpPr>
          <p:nvPr>
            <p:ph sz="half" idx="1"/>
          </p:nvPr>
        </p:nvSpPr>
        <p:spPr>
          <a:xfrm>
            <a:off x="4821325" y="1600200"/>
            <a:ext cx="4038600" cy="4525963"/>
          </a:xfrm>
        </p:spPr>
        <p:txBody>
          <a:bodyPr>
            <a:normAutofit lnSpcReduction="10000"/>
          </a:bodyPr>
          <a:lstStyle/>
          <a:p>
            <a:r>
              <a:rPr lang="en-US" sz="2400" dirty="0">
                <a:latin typeface="Calibri" charset="0"/>
                <a:ea typeface="ＭＳ Ｐゴシック" charset="0"/>
                <a:cs typeface="ＭＳ Ｐゴシック" charset="0"/>
              </a:rPr>
              <a:t>Treats patients</a:t>
            </a:r>
          </a:p>
          <a:p>
            <a:r>
              <a:rPr lang="en-US" sz="2400" dirty="0" smtClean="0">
                <a:latin typeface="Calibri" charset="0"/>
                <a:ea typeface="ＭＳ Ｐゴシック" charset="0"/>
                <a:cs typeface="ＭＳ Ｐゴシック" charset="0"/>
              </a:rPr>
              <a:t> </a:t>
            </a:r>
            <a:r>
              <a:rPr lang="en-US" sz="2400" dirty="0">
                <a:latin typeface="Calibri" charset="0"/>
                <a:ea typeface="ＭＳ Ｐゴシック" charset="0"/>
                <a:cs typeface="ＭＳ Ｐゴシック" charset="0"/>
              </a:rPr>
              <a:t>Educates </a:t>
            </a:r>
          </a:p>
          <a:p>
            <a:r>
              <a:rPr lang="en-US" sz="2400" dirty="0" smtClean="0">
                <a:latin typeface="Calibri" charset="0"/>
                <a:ea typeface="ＭＳ Ｐゴシック" charset="0"/>
                <a:cs typeface="ＭＳ Ｐゴシック" charset="0"/>
              </a:rPr>
              <a:t>Relies </a:t>
            </a:r>
            <a:r>
              <a:rPr lang="en-US" sz="2400" dirty="0">
                <a:latin typeface="Calibri" charset="0"/>
                <a:ea typeface="ＭＳ Ｐゴシック" charset="0"/>
                <a:cs typeface="ＭＳ Ｐゴシック" charset="0"/>
              </a:rPr>
              <a:t>on skills and knowledge of expert</a:t>
            </a:r>
          </a:p>
          <a:p>
            <a:r>
              <a:rPr lang="en-US" sz="2400" dirty="0">
                <a:latin typeface="Calibri" charset="0"/>
                <a:ea typeface="ＭＳ Ｐゴシック" charset="0"/>
                <a:cs typeface="ＭＳ Ｐゴシック" charset="0"/>
              </a:rPr>
              <a:t>Strives to have all the answers </a:t>
            </a:r>
          </a:p>
          <a:p>
            <a:r>
              <a:rPr lang="en-US" sz="2400" dirty="0">
                <a:latin typeface="Calibri" charset="0"/>
                <a:ea typeface="ＭＳ Ｐゴシック" charset="0"/>
                <a:cs typeface="ＭＳ Ｐゴシック" charset="0"/>
              </a:rPr>
              <a:t>Focuses on the problem</a:t>
            </a:r>
          </a:p>
          <a:p>
            <a:r>
              <a:rPr lang="en-US" sz="2400" dirty="0" smtClean="0">
                <a:latin typeface="Calibri" charset="0"/>
                <a:ea typeface="ＭＳ Ｐゴシック" charset="0"/>
                <a:cs typeface="ＭＳ Ｐゴシック" charset="0"/>
              </a:rPr>
              <a:t>Advises</a:t>
            </a:r>
            <a:endParaRPr lang="en-US" sz="2400" dirty="0">
              <a:latin typeface="Calibri" charset="0"/>
              <a:ea typeface="ＭＳ Ｐゴシック" charset="0"/>
              <a:cs typeface="ＭＳ Ｐゴシック" charset="0"/>
            </a:endParaRPr>
          </a:p>
        </p:txBody>
      </p:sp>
      <p:sp>
        <p:nvSpPr>
          <p:cNvPr id="80900" name="Content Placeholder 6"/>
          <p:cNvSpPr>
            <a:spLocks noGrp="1"/>
          </p:cNvSpPr>
          <p:nvPr>
            <p:ph sz="half" idx="2"/>
          </p:nvPr>
        </p:nvSpPr>
        <p:spPr>
          <a:xfrm>
            <a:off x="457200" y="1680838"/>
            <a:ext cx="4038600" cy="4525963"/>
          </a:xfrm>
        </p:spPr>
        <p:txBody>
          <a:bodyPr>
            <a:normAutofit lnSpcReduction="10000"/>
          </a:bodyPr>
          <a:lstStyle/>
          <a:p>
            <a:r>
              <a:rPr lang="en-US" sz="2400" dirty="0">
                <a:latin typeface="Calibri" charset="0"/>
                <a:ea typeface="ＭＳ Ｐゴシック" charset="0"/>
                <a:cs typeface="ＭＳ Ｐゴシック" charset="0"/>
              </a:rPr>
              <a:t>Helps patients help themselves </a:t>
            </a:r>
          </a:p>
          <a:p>
            <a:r>
              <a:rPr lang="en-US" sz="2400" dirty="0">
                <a:latin typeface="Calibri" charset="0"/>
                <a:ea typeface="ＭＳ Ｐゴシック" charset="0"/>
                <a:cs typeface="ＭＳ Ｐゴシック" charset="0"/>
              </a:rPr>
              <a:t>Builds motivation, conﬁdence, and engagement</a:t>
            </a:r>
          </a:p>
          <a:p>
            <a:r>
              <a:rPr lang="en-US" sz="2400" dirty="0">
                <a:latin typeface="Calibri" charset="0"/>
                <a:ea typeface="ＭＳ Ｐゴシック" charset="0"/>
                <a:cs typeface="ＭＳ Ｐゴシック" charset="0"/>
              </a:rPr>
              <a:t>Relies on patient self-awareness and insights</a:t>
            </a:r>
          </a:p>
          <a:p>
            <a:r>
              <a:rPr lang="en-US" sz="2400" dirty="0">
                <a:latin typeface="Calibri" charset="0"/>
                <a:ea typeface="ＭＳ Ｐゴシック" charset="0"/>
                <a:cs typeface="ＭＳ Ｐゴシック" charset="0"/>
              </a:rPr>
              <a:t>Strives to help patients ﬁnd their own answers </a:t>
            </a:r>
          </a:p>
          <a:p>
            <a:r>
              <a:rPr lang="en-US" sz="2400" dirty="0">
                <a:latin typeface="Calibri" charset="0"/>
                <a:ea typeface="ＭＳ Ｐゴシック" charset="0"/>
                <a:cs typeface="ＭＳ Ｐゴシック" charset="0"/>
              </a:rPr>
              <a:t>Focuses on what is working well</a:t>
            </a:r>
          </a:p>
          <a:p>
            <a:r>
              <a:rPr lang="en-US" sz="2400" dirty="0">
                <a:latin typeface="Calibri" charset="0"/>
                <a:ea typeface="ＭＳ Ｐゴシック" charset="0"/>
                <a:cs typeface="ＭＳ Ｐゴシック" charset="0"/>
              </a:rPr>
              <a:t>Collaborates  </a:t>
            </a:r>
          </a:p>
        </p:txBody>
      </p:sp>
      <p:sp>
        <p:nvSpPr>
          <p:cNvPr id="80901" name="TextBox 13"/>
          <p:cNvSpPr txBox="1">
            <a:spLocks noChangeArrowheads="1"/>
          </p:cNvSpPr>
          <p:nvPr/>
        </p:nvSpPr>
        <p:spPr bwMode="auto">
          <a:xfrm>
            <a:off x="228600" y="6400800"/>
            <a:ext cx="52540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t>Frates et al. Am. J. Phys. Med. Rehabil. &amp; Vol. 90, No. 12, December 2011</a:t>
            </a:r>
          </a:p>
        </p:txBody>
      </p:sp>
      <p:sp>
        <p:nvSpPr>
          <p:cNvPr id="2" name="TextBox 1"/>
          <p:cNvSpPr txBox="1"/>
          <p:nvPr/>
        </p:nvSpPr>
        <p:spPr>
          <a:xfrm>
            <a:off x="5234148" y="1156028"/>
            <a:ext cx="2183855" cy="523220"/>
          </a:xfrm>
          <a:prstGeom prst="rect">
            <a:avLst/>
          </a:prstGeom>
          <a:noFill/>
        </p:spPr>
        <p:txBody>
          <a:bodyPr wrap="square" rtlCol="0">
            <a:spAutoFit/>
          </a:bodyPr>
          <a:lstStyle/>
          <a:p>
            <a:r>
              <a:rPr lang="en-US" sz="2800" u="sng" dirty="0" smtClean="0"/>
              <a:t>Expert</a:t>
            </a:r>
            <a:endParaRPr lang="en-US" sz="2800" u="sng" dirty="0"/>
          </a:p>
        </p:txBody>
      </p:sp>
      <p:sp>
        <p:nvSpPr>
          <p:cNvPr id="7" name="TextBox 6"/>
          <p:cNvSpPr txBox="1"/>
          <p:nvPr/>
        </p:nvSpPr>
        <p:spPr>
          <a:xfrm>
            <a:off x="3403872" y="1076980"/>
            <a:ext cx="2183855" cy="523220"/>
          </a:xfrm>
          <a:prstGeom prst="rect">
            <a:avLst/>
          </a:prstGeom>
          <a:noFill/>
        </p:spPr>
        <p:txBody>
          <a:bodyPr wrap="square" rtlCol="0">
            <a:spAutoFit/>
          </a:bodyPr>
          <a:lstStyle/>
          <a:p>
            <a:r>
              <a:rPr lang="en-US" sz="2800" u="sng" dirty="0" smtClean="0"/>
              <a:t>Vs.</a:t>
            </a:r>
            <a:endParaRPr lang="en-US" sz="2800" u="sng" dirty="0"/>
          </a:p>
        </p:txBody>
      </p:sp>
      <p:sp>
        <p:nvSpPr>
          <p:cNvPr id="8" name="TextBox 7"/>
          <p:cNvSpPr txBox="1"/>
          <p:nvPr/>
        </p:nvSpPr>
        <p:spPr>
          <a:xfrm>
            <a:off x="893998" y="1157618"/>
            <a:ext cx="2183855" cy="523220"/>
          </a:xfrm>
          <a:prstGeom prst="rect">
            <a:avLst/>
          </a:prstGeom>
          <a:noFill/>
        </p:spPr>
        <p:txBody>
          <a:bodyPr wrap="square" rtlCol="0">
            <a:spAutoFit/>
          </a:bodyPr>
          <a:lstStyle/>
          <a:p>
            <a:r>
              <a:rPr lang="en-US" sz="2800" u="sng" dirty="0" smtClean="0"/>
              <a:t>Coach</a:t>
            </a:r>
            <a:endParaRPr lang="en-US" sz="2800" u="sng"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760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9"/>
          <p:cNvSpPr>
            <a:spLocks noGrp="1"/>
          </p:cNvSpPr>
          <p:nvPr>
            <p:ph type="title"/>
          </p:nvPr>
        </p:nvSpPr>
        <p:spPr/>
        <p:txBody>
          <a:bodyPr>
            <a:normAutofit fontScale="90000"/>
          </a:bodyPr>
          <a:lstStyle/>
          <a:p>
            <a:pPr algn="l"/>
            <a:r>
              <a:rPr lang="en-US" dirty="0" smtClean="0">
                <a:solidFill>
                  <a:srgbClr val="953735"/>
                </a:solidFill>
                <a:latin typeface="Calibri" charset="0"/>
                <a:ea typeface="ＭＳ Ｐゴシック" charset="0"/>
                <a:cs typeface="ＭＳ Ｐゴシック" charset="0"/>
              </a:rPr>
              <a:t>COACH™ Approach</a:t>
            </a:r>
            <a:br>
              <a:rPr lang="en-US" dirty="0" smtClean="0">
                <a:solidFill>
                  <a:srgbClr val="953735"/>
                </a:solidFill>
                <a:latin typeface="Calibri" charset="0"/>
                <a:ea typeface="ＭＳ Ｐゴシック" charset="0"/>
                <a:cs typeface="ＭＳ Ｐゴシック" charset="0"/>
              </a:rPr>
            </a:br>
            <a:r>
              <a:rPr lang="en-US" dirty="0" smtClean="0">
                <a:solidFill>
                  <a:srgbClr val="953735"/>
                </a:solidFill>
                <a:latin typeface="Calibri" charset="0"/>
                <a:ea typeface="ＭＳ Ｐゴシック" charset="0"/>
                <a:cs typeface="ＭＳ Ｐゴシック" charset="0"/>
              </a:rPr>
              <a:t>Described and published in American Journal of Lifestyle Medicine 2016</a:t>
            </a:r>
            <a:endParaRPr lang="en-US" dirty="0">
              <a:solidFill>
                <a:srgbClr val="953735"/>
              </a:solidFill>
              <a:latin typeface="Calibri" charset="0"/>
              <a:ea typeface="ＭＳ Ｐゴシック" charset="0"/>
              <a:cs typeface="ＭＳ Ｐゴシック" charset="0"/>
            </a:endParaRPr>
          </a:p>
        </p:txBody>
      </p:sp>
      <p:sp>
        <p:nvSpPr>
          <p:cNvPr id="79875" name="Content Placeholder 10"/>
          <p:cNvSpPr>
            <a:spLocks noGrp="1"/>
          </p:cNvSpPr>
          <p:nvPr>
            <p:ph idx="1"/>
          </p:nvPr>
        </p:nvSpPr>
        <p:spPr/>
        <p:txBody>
          <a:bodyPr/>
          <a:lstStyle/>
          <a:p>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C = Curiosity</a:t>
            </a:r>
          </a:p>
          <a:p>
            <a:r>
              <a:rPr lang="en-US" dirty="0" smtClean="0">
                <a:latin typeface="Calibri" charset="0"/>
                <a:ea typeface="ＭＳ Ｐゴシック" charset="0"/>
                <a:cs typeface="ＭＳ Ｐゴシック" charset="0"/>
              </a:rPr>
              <a:t>O = Openness</a:t>
            </a:r>
          </a:p>
          <a:p>
            <a:r>
              <a:rPr lang="en-US" dirty="0" smtClean="0">
                <a:latin typeface="Calibri" charset="0"/>
                <a:ea typeface="ＭＳ Ｐゴシック" charset="0"/>
                <a:cs typeface="ＭＳ Ｐゴシック" charset="0"/>
              </a:rPr>
              <a:t>A = Appreciation</a:t>
            </a:r>
          </a:p>
          <a:p>
            <a:r>
              <a:rPr lang="en-US" dirty="0" smtClean="0">
                <a:latin typeface="Calibri" charset="0"/>
                <a:ea typeface="ＭＳ Ｐゴシック" charset="0"/>
                <a:cs typeface="ＭＳ Ｐゴシック" charset="0"/>
              </a:rPr>
              <a:t>C = Compassion</a:t>
            </a:r>
          </a:p>
          <a:p>
            <a:r>
              <a:rPr lang="en-US" dirty="0" smtClean="0">
                <a:latin typeface="Calibri" charset="0"/>
                <a:ea typeface="ＭＳ Ｐゴシック" charset="0"/>
                <a:cs typeface="ＭＳ Ｐゴシック" charset="0"/>
              </a:rPr>
              <a:t>H = Honesty</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5525871"/>
            <a:ext cx="6112900" cy="1200329"/>
          </a:xfrm>
          <a:prstGeom prst="rect">
            <a:avLst/>
          </a:prstGeom>
        </p:spPr>
        <p:txBody>
          <a:bodyPr wrap="square">
            <a:spAutoFit/>
          </a:bodyPr>
          <a:lstStyle/>
          <a:p>
            <a:r>
              <a:rPr lang="en-US" sz="1200" dirty="0" smtClean="0"/>
              <a:t>Frates  EP, Bonnet JP.  Collaboration and Negotiation: The Key to Therapeutic Lifestyle Change.  Am. J. Lifestyle Med.  Accepted for publication 2016 Jan.</a:t>
            </a:r>
          </a:p>
          <a:p>
            <a:endParaRPr lang="en-US" sz="1200" dirty="0"/>
          </a:p>
          <a:p>
            <a:r>
              <a:rPr lang="en-US" sz="1200" dirty="0" smtClean="0"/>
              <a:t>Frates EP, Bonnet JP: Behavior Change in Nutrition Counseling. In: </a:t>
            </a:r>
            <a:r>
              <a:rPr lang="en-US" sz="1200" dirty="0" err="1" smtClean="0"/>
              <a:t>Rippe</a:t>
            </a:r>
            <a:r>
              <a:rPr lang="en-US" sz="1200" dirty="0" smtClean="0"/>
              <a:t>, JM, editor. Nutrition in Lifestyle Medicine. 1</a:t>
            </a:r>
            <a:r>
              <a:rPr lang="en-US" sz="1200" baseline="30000" dirty="0" smtClean="0"/>
              <a:t>st</a:t>
            </a:r>
            <a:r>
              <a:rPr lang="en-US" sz="1200" dirty="0" smtClean="0"/>
              <a:t> ed. Springer;2016.</a:t>
            </a:r>
          </a:p>
          <a:p>
            <a:endParaRPr lang="en-US" sz="1200" dirty="0"/>
          </a:p>
        </p:txBody>
      </p:sp>
    </p:spTree>
    <p:extLst>
      <p:ext uri="{BB962C8B-B14F-4D97-AF65-F5344CB8AC3E}">
        <p14:creationId xmlns:p14="http://schemas.microsoft.com/office/powerpoint/2010/main" val="620474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953735"/>
                </a:solidFill>
                <a:latin typeface="Calibri" charset="0"/>
                <a:ea typeface="ＭＳ Ｐゴシック" charset="0"/>
                <a:cs typeface="ＭＳ Ｐゴシック" charset="0"/>
              </a:rPr>
              <a:t>Five-Step Cycle in the Coaching Model</a:t>
            </a:r>
            <a:endParaRPr lang="en-US" dirty="0"/>
          </a:p>
        </p:txBody>
      </p:sp>
      <p:pic>
        <p:nvPicPr>
          <p:cNvPr id="4" name="image01.png"/>
          <p:cNvPicPr>
            <a:picLocks noGrp="1"/>
          </p:cNvPicPr>
          <p:nvPr>
            <p:ph idx="1"/>
          </p:nvPr>
        </p:nvPicPr>
        <p:blipFill rotWithShape="1">
          <a:blip r:embed="rId3"/>
          <a:srcRect l="1068" r="2409"/>
          <a:stretch/>
        </p:blipFill>
        <p:spPr>
          <a:xfrm>
            <a:off x="305920" y="1600200"/>
            <a:ext cx="8380880" cy="4525963"/>
          </a:xfrm>
          <a:prstGeom prst="rect">
            <a:avLst/>
          </a:prstGeom>
          <a:ln/>
        </p:spPr>
      </p:pic>
      <p:sp>
        <p:nvSpPr>
          <p:cNvPr id="6" name="Rectangle 5"/>
          <p:cNvSpPr/>
          <p:nvPr/>
        </p:nvSpPr>
        <p:spPr>
          <a:xfrm>
            <a:off x="-1" y="6560990"/>
            <a:ext cx="8167141" cy="276999"/>
          </a:xfrm>
          <a:prstGeom prst="rect">
            <a:avLst/>
          </a:prstGeom>
        </p:spPr>
        <p:txBody>
          <a:bodyPr wrap="square">
            <a:spAutoFit/>
          </a:bodyPr>
          <a:lstStyle/>
          <a:p>
            <a:r>
              <a:rPr lang="en-US" sz="1200" dirty="0"/>
              <a:t>Frates EP, Moore MA, Lopez CN, et al. Coaching for behavior change in physiatry. </a:t>
            </a:r>
            <a:r>
              <a:rPr lang="en-US" sz="1200" i="1" dirty="0"/>
              <a:t>Am J Phys Med Rehabil</a:t>
            </a:r>
            <a:r>
              <a:rPr lang="en-US" sz="1200" dirty="0"/>
              <a:t>. 2011;90(12):1074-82</a:t>
            </a:r>
            <a:r>
              <a:rPr lang="en-US" sz="1200" dirty="0" smtClean="0"/>
              <a:t>.</a:t>
            </a:r>
            <a:endParaRPr lang="en-US" sz="1200" dirty="0"/>
          </a:p>
        </p:txBody>
      </p:sp>
    </p:spTree>
    <p:extLst>
      <p:ext uri="{BB962C8B-B14F-4D97-AF65-F5344CB8AC3E}">
        <p14:creationId xmlns:p14="http://schemas.microsoft.com/office/powerpoint/2010/main" val="37533636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4294967295"/>
          </p:nvPr>
        </p:nvGraphicFramePr>
        <p:xfrm>
          <a:off x="457200" y="609600"/>
          <a:ext cx="8229600" cy="6248401"/>
        </p:xfrm>
        <a:graphic>
          <a:graphicData uri="http://schemas.openxmlformats.org/drawingml/2006/table">
            <a:tbl>
              <a:tblPr firstRow="1" bandRow="1">
                <a:tableStyleId>{3C2FFA5D-87B4-456A-9821-1D502468CF0F}</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18721">
                <a:tc>
                  <a:txBody>
                    <a:bodyPr/>
                    <a:lstStyle/>
                    <a:p>
                      <a:r>
                        <a:rPr lang="en-US" sz="1800" dirty="0" smtClean="0"/>
                        <a:t>Study</a:t>
                      </a:r>
                      <a:endParaRPr lang="en-US" sz="1800" dirty="0"/>
                    </a:p>
                  </a:txBody>
                  <a:tcPr/>
                </a:tc>
                <a:tc>
                  <a:txBody>
                    <a:bodyPr/>
                    <a:lstStyle/>
                    <a:p>
                      <a:r>
                        <a:rPr lang="en-US" sz="1800" dirty="0" smtClean="0"/>
                        <a:t>Number</a:t>
                      </a:r>
                      <a:r>
                        <a:rPr lang="en-US" sz="1800" baseline="0" dirty="0" smtClean="0"/>
                        <a:t> of subjects</a:t>
                      </a:r>
                      <a:endParaRPr lang="en-US" sz="1800" dirty="0"/>
                    </a:p>
                  </a:txBody>
                  <a:tcPr/>
                </a:tc>
                <a:tc>
                  <a:txBody>
                    <a:bodyPr/>
                    <a:lstStyle/>
                    <a:p>
                      <a:r>
                        <a:rPr lang="en-US" sz="1800" dirty="0" smtClean="0"/>
                        <a:t>Primary</a:t>
                      </a:r>
                      <a:r>
                        <a:rPr lang="en-US" sz="1800" baseline="0" dirty="0" smtClean="0"/>
                        <a:t> Outcomes</a:t>
                      </a:r>
                      <a:endParaRPr lang="en-US" sz="1800" dirty="0"/>
                    </a:p>
                  </a:txBody>
                  <a:tcPr/>
                </a:tc>
                <a:extLst>
                  <a:ext uri="{0D108BD9-81ED-4DB2-BD59-A6C34878D82A}">
                    <a16:rowId xmlns:a16="http://schemas.microsoft.com/office/drawing/2014/main" val="10000"/>
                  </a:ext>
                </a:extLst>
              </a:tr>
              <a:tr h="717543">
                <a:tc>
                  <a:txBody>
                    <a:bodyPr/>
                    <a:lstStyle/>
                    <a:p>
                      <a:r>
                        <a:rPr lang="en-US" sz="1800" dirty="0" smtClean="0"/>
                        <a:t>Vale et al.</a:t>
                      </a:r>
                      <a:endParaRPr lang="en-US" sz="1800" dirty="0"/>
                    </a:p>
                  </a:txBody>
                  <a:tcPr/>
                </a:tc>
                <a:tc>
                  <a:txBody>
                    <a:bodyPr/>
                    <a:lstStyle/>
                    <a:p>
                      <a:r>
                        <a:rPr lang="en-US" sz="1800" dirty="0" smtClean="0"/>
                        <a:t>792 patients</a:t>
                      </a:r>
                      <a:r>
                        <a:rPr lang="en-US" sz="1800" baseline="0" dirty="0" smtClean="0"/>
                        <a:t> with cardiac disease</a:t>
                      </a:r>
                      <a:endParaRPr lang="en-US" sz="1800" dirty="0"/>
                    </a:p>
                  </a:txBody>
                  <a:tcPr/>
                </a:tc>
                <a:tc>
                  <a:txBody>
                    <a:bodyPr/>
                    <a:lstStyle/>
                    <a:p>
                      <a:r>
                        <a:rPr lang="en-US" sz="1800" dirty="0" smtClean="0"/>
                        <a:t>Chol.</a:t>
                      </a:r>
                      <a:r>
                        <a:rPr lang="en-US" sz="1800" baseline="0" dirty="0" smtClean="0"/>
                        <a:t> drop 21 mg/dL vs. </a:t>
                      </a:r>
                    </a:p>
                    <a:p>
                      <a:r>
                        <a:rPr lang="en-US" sz="1800" baseline="0" dirty="0" smtClean="0"/>
                        <a:t>7 mg / dL (p &lt;.0001)</a:t>
                      </a:r>
                      <a:endParaRPr lang="en-US" sz="1800" dirty="0"/>
                    </a:p>
                  </a:txBody>
                  <a:tcPr/>
                </a:tc>
                <a:extLst>
                  <a:ext uri="{0D108BD9-81ED-4DB2-BD59-A6C34878D82A}">
                    <a16:rowId xmlns:a16="http://schemas.microsoft.com/office/drawing/2014/main" val="10001"/>
                  </a:ext>
                </a:extLst>
              </a:tr>
              <a:tr h="164009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Whittemore et</a:t>
                      </a:r>
                      <a:r>
                        <a:rPr lang="en-US" sz="1800" baseline="0" dirty="0" smtClean="0"/>
                        <a:t> al.</a:t>
                      </a:r>
                      <a:endParaRPr lang="en-US" sz="1800" dirty="0" smtClean="0"/>
                    </a:p>
                    <a:p>
                      <a:endParaRPr lang="en-US" sz="1800" dirty="0"/>
                    </a:p>
                  </a:txBody>
                  <a:tcPr/>
                </a:tc>
                <a:tc>
                  <a:txBody>
                    <a:bodyPr/>
                    <a:lstStyle/>
                    <a:p>
                      <a:r>
                        <a:rPr lang="en-US" sz="1800" dirty="0" smtClean="0"/>
                        <a:t>53</a:t>
                      </a:r>
                      <a:r>
                        <a:rPr lang="en-US" sz="1800" baseline="0" dirty="0" smtClean="0"/>
                        <a:t> women with diabetes</a:t>
                      </a:r>
                      <a:endParaRPr lang="en-US" sz="1800" dirty="0"/>
                    </a:p>
                  </a:txBody>
                  <a:tcPr/>
                </a:tc>
                <a:tc>
                  <a:txBody>
                    <a:bodyPr/>
                    <a:lstStyle/>
                    <a:p>
                      <a:r>
                        <a:rPr lang="en-US" sz="1800" dirty="0" smtClean="0"/>
                        <a:t>Better diet self-management, less diabetes related</a:t>
                      </a:r>
                      <a:r>
                        <a:rPr lang="en-US" sz="1800" baseline="0" dirty="0" smtClean="0"/>
                        <a:t> distress, higher satisfaction with care</a:t>
                      </a:r>
                      <a:endParaRPr lang="en-US" sz="1800" dirty="0"/>
                    </a:p>
                  </a:txBody>
                  <a:tcPr/>
                </a:tc>
                <a:extLst>
                  <a:ext uri="{0D108BD9-81ED-4DB2-BD59-A6C34878D82A}">
                    <a16:rowId xmlns:a16="http://schemas.microsoft.com/office/drawing/2014/main" val="10002"/>
                  </a:ext>
                </a:extLst>
              </a:tr>
              <a:tr h="1025061">
                <a:tc>
                  <a:txBody>
                    <a:bodyPr/>
                    <a:lstStyle/>
                    <a:p>
                      <a:r>
                        <a:rPr lang="en-US" sz="1800" dirty="0" smtClean="0"/>
                        <a:t>Wolever</a:t>
                      </a:r>
                      <a:r>
                        <a:rPr lang="en-US" sz="1800" baseline="0" dirty="0" smtClean="0"/>
                        <a:t> </a:t>
                      </a:r>
                      <a:r>
                        <a:rPr lang="en-US" sz="1800" dirty="0" smtClean="0"/>
                        <a:t>et al.</a:t>
                      </a:r>
                    </a:p>
                    <a:p>
                      <a:r>
                        <a:rPr lang="en-US" sz="1800" baseline="0" dirty="0" smtClean="0"/>
                        <a:t> </a:t>
                      </a:r>
                      <a:endParaRPr lang="en-US" sz="1800" dirty="0"/>
                    </a:p>
                  </a:txBody>
                  <a:tcPr/>
                </a:tc>
                <a:tc>
                  <a:txBody>
                    <a:bodyPr/>
                    <a:lstStyle/>
                    <a:p>
                      <a:r>
                        <a:rPr lang="en-US" sz="1800" baseline="0" dirty="0" smtClean="0"/>
                        <a:t>56 patients with Type 2 diabetics</a:t>
                      </a:r>
                      <a:endParaRPr lang="en-US" sz="1800" dirty="0"/>
                    </a:p>
                  </a:txBody>
                  <a:tcPr/>
                </a:tc>
                <a:tc>
                  <a:txBody>
                    <a:bodyPr/>
                    <a:lstStyle/>
                    <a:p>
                      <a:r>
                        <a:rPr lang="en-US" sz="1800" dirty="0" smtClean="0"/>
                        <a:t>Significant reduction in Hemoglobin</a:t>
                      </a:r>
                      <a:r>
                        <a:rPr lang="en-US" sz="1800" baseline="0" dirty="0" smtClean="0"/>
                        <a:t> A1C among subjects with baseline</a:t>
                      </a:r>
                      <a:r>
                        <a:rPr lang="en-US" sz="1800" u="sng" baseline="0" dirty="0" smtClean="0"/>
                        <a:t> &gt; </a:t>
                      </a:r>
                      <a:r>
                        <a:rPr lang="en-US" sz="1800" u="none" baseline="0" dirty="0" smtClean="0"/>
                        <a:t>7</a:t>
                      </a:r>
                      <a:endParaRPr lang="en-US" sz="1800" u="none" dirty="0"/>
                    </a:p>
                  </a:txBody>
                  <a:tcPr/>
                </a:tc>
                <a:extLst>
                  <a:ext uri="{0D108BD9-81ED-4DB2-BD59-A6C34878D82A}">
                    <a16:rowId xmlns:a16="http://schemas.microsoft.com/office/drawing/2014/main" val="10003"/>
                  </a:ext>
                </a:extLst>
              </a:tr>
              <a:tr h="1332579">
                <a:tc>
                  <a:txBody>
                    <a:bodyPr/>
                    <a:lstStyle/>
                    <a:p>
                      <a:r>
                        <a:rPr lang="en-US" sz="1800" dirty="0" smtClean="0"/>
                        <a:t>Fischer et al.</a:t>
                      </a:r>
                      <a:endParaRPr lang="en-US" sz="1800" dirty="0"/>
                    </a:p>
                  </a:txBody>
                  <a:tcPr/>
                </a:tc>
                <a:tc>
                  <a:txBody>
                    <a:bodyPr/>
                    <a:lstStyle/>
                    <a:p>
                      <a:r>
                        <a:rPr lang="en-US" sz="1800" dirty="0" smtClean="0"/>
                        <a:t>191 children with asthma</a:t>
                      </a:r>
                    </a:p>
                    <a:p>
                      <a:r>
                        <a:rPr lang="en-US" sz="1800" dirty="0" smtClean="0"/>
                        <a:t>(parents and children</a:t>
                      </a:r>
                      <a:r>
                        <a:rPr lang="en-US" sz="1800" baseline="0" dirty="0" smtClean="0"/>
                        <a:t> coached)</a:t>
                      </a:r>
                      <a:endParaRPr lang="en-US" sz="1800" dirty="0"/>
                    </a:p>
                  </a:txBody>
                  <a:tcPr/>
                </a:tc>
                <a:tc>
                  <a:txBody>
                    <a:bodyPr/>
                    <a:lstStyle/>
                    <a:p>
                      <a:r>
                        <a:rPr lang="en-US" sz="1800" dirty="0" smtClean="0"/>
                        <a:t>Decreased re-hospitalization</a:t>
                      </a:r>
                      <a:r>
                        <a:rPr lang="en-US" sz="1800" baseline="0" dirty="0" smtClean="0"/>
                        <a:t> rate compared to controls 35.6% vs. 59.1% (p&lt;.01)</a:t>
                      </a:r>
                      <a:endParaRPr lang="en-US" sz="1800" dirty="0"/>
                    </a:p>
                  </a:txBody>
                  <a:tcPr/>
                </a:tc>
                <a:extLst>
                  <a:ext uri="{0D108BD9-81ED-4DB2-BD59-A6C34878D82A}">
                    <a16:rowId xmlns:a16="http://schemas.microsoft.com/office/drawing/2014/main" val="10004"/>
                  </a:ext>
                </a:extLst>
              </a:tr>
              <a:tr h="9144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Oliver et al.</a:t>
                      </a:r>
                    </a:p>
                    <a:p>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67 cancer pain</a:t>
                      </a:r>
                      <a:r>
                        <a:rPr lang="en-US" sz="1800" baseline="0" dirty="0" smtClean="0"/>
                        <a:t> patients</a:t>
                      </a:r>
                      <a:endParaRPr lang="en-US" sz="1800" dirty="0" smtClean="0"/>
                    </a:p>
                    <a:p>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Improved pain severity compared to control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(p=.014</a:t>
                      </a:r>
                      <a:r>
                        <a:rPr lang="en-US" sz="1800" dirty="0"/>
                        <a:t>)</a:t>
                      </a:r>
                      <a:endParaRPr lang="en-US" sz="1800" dirty="0" smtClean="0"/>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589045" y="294473"/>
            <a:ext cx="6632420" cy="369332"/>
          </a:xfrm>
          <a:prstGeom prst="rect">
            <a:avLst/>
          </a:prstGeom>
          <a:noFill/>
        </p:spPr>
        <p:txBody>
          <a:bodyPr wrap="none" rtlCol="0">
            <a:spAutoFit/>
          </a:bodyPr>
          <a:lstStyle/>
          <a:p>
            <a:r>
              <a:rPr lang="en-US" dirty="0" smtClean="0"/>
              <a:t>Examples of Randomized Controlled Trials on Coaching in Healthcare</a:t>
            </a:r>
            <a:endParaRPr lang="en-US" dirty="0"/>
          </a:p>
        </p:txBody>
      </p:sp>
    </p:spTree>
    <p:extLst>
      <p:ext uri="{BB962C8B-B14F-4D97-AF65-F5344CB8AC3E}">
        <p14:creationId xmlns:p14="http://schemas.microsoft.com/office/powerpoint/2010/main" val="273357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B64340"/>
                </a:solidFill>
              </a:rPr>
              <a:t>Contributors</a:t>
            </a:r>
            <a:endParaRPr lang="en-US" dirty="0">
              <a:solidFill>
                <a:srgbClr val="B64340"/>
              </a:solidFill>
            </a:endParaRPr>
          </a:p>
        </p:txBody>
      </p:sp>
      <p:sp>
        <p:nvSpPr>
          <p:cNvPr id="3" name="Content Placeholder 2"/>
          <p:cNvSpPr>
            <a:spLocks noGrp="1"/>
          </p:cNvSpPr>
          <p:nvPr>
            <p:ph idx="1"/>
          </p:nvPr>
        </p:nvSpPr>
        <p:spPr/>
        <p:txBody>
          <a:bodyPr>
            <a:normAutofit fontScale="92500" lnSpcReduction="20000"/>
          </a:bodyPr>
          <a:lstStyle/>
          <a:p>
            <a:pPr>
              <a:buNone/>
            </a:pPr>
            <a:r>
              <a:rPr lang="en-US" sz="1800" b="1" dirty="0" smtClean="0"/>
              <a:t>Author: </a:t>
            </a:r>
          </a:p>
          <a:p>
            <a:pPr algn="ctr">
              <a:buNone/>
            </a:pPr>
            <a:r>
              <a:rPr lang="en-US" sz="2000" b="1" dirty="0" smtClean="0"/>
              <a:t>Elizabeth Pegg Frates, MD</a:t>
            </a:r>
          </a:p>
          <a:p>
            <a:pPr algn="ctr">
              <a:buNone/>
            </a:pPr>
            <a:r>
              <a:rPr lang="en-US" sz="2000" dirty="0" smtClean="0"/>
              <a:t>Assistant Professor, Part Time, Harvard Medical School (HMS)</a:t>
            </a:r>
          </a:p>
          <a:p>
            <a:pPr algn="ctr">
              <a:buNone/>
            </a:pPr>
            <a:r>
              <a:rPr lang="en-US" sz="2000" dirty="0" smtClean="0"/>
              <a:t>Faculty, Psych E 1037-Introduction to Lifestyle Medicine</a:t>
            </a:r>
          </a:p>
          <a:p>
            <a:pPr algn="ctr">
              <a:buNone/>
            </a:pPr>
            <a:r>
              <a:rPr lang="en-US" sz="2000" dirty="0" smtClean="0"/>
              <a:t>Harvard Extension School</a:t>
            </a:r>
          </a:p>
          <a:p>
            <a:pPr algn="ctr">
              <a:buNone/>
            </a:pPr>
            <a:r>
              <a:rPr lang="en-US" sz="2000" dirty="0" smtClean="0"/>
              <a:t>Founder and Faculty Advisor, Lifestyle Medicine Interest Group at HMS</a:t>
            </a:r>
          </a:p>
          <a:p>
            <a:pPr algn="ctr">
              <a:buNone/>
            </a:pPr>
            <a:r>
              <a:rPr lang="en-US" sz="2000" dirty="0" smtClean="0"/>
              <a:t>Board Liaison for Professionals in Training (PiT), </a:t>
            </a:r>
          </a:p>
          <a:p>
            <a:pPr algn="ctr">
              <a:buNone/>
            </a:pPr>
            <a:r>
              <a:rPr lang="en-US" sz="2000" dirty="0" smtClean="0"/>
              <a:t>American College of Lifestyle Medicine (ACLM)</a:t>
            </a:r>
          </a:p>
          <a:p>
            <a:pPr>
              <a:buNone/>
            </a:pPr>
            <a:endParaRPr lang="en-US" sz="1800" dirty="0" smtClean="0"/>
          </a:p>
          <a:p>
            <a:pPr>
              <a:buNone/>
            </a:pPr>
            <a:r>
              <a:rPr lang="en-US" sz="1800" b="1" dirty="0" smtClean="0"/>
              <a:t>Editors: </a:t>
            </a:r>
          </a:p>
          <a:p>
            <a:pPr>
              <a:buNone/>
            </a:pPr>
            <a:endParaRPr lang="en-US" sz="800" dirty="0" smtClean="0"/>
          </a:p>
          <a:p>
            <a:pPr>
              <a:buNone/>
            </a:pPr>
            <a:r>
              <a:rPr lang="en-US" sz="1800" b="1" dirty="0" smtClean="0"/>
              <a:t>	</a:t>
            </a:r>
            <a:r>
              <a:rPr lang="en-US" sz="1600" b="1" dirty="0" smtClean="0"/>
              <a:t>Jonathan Bonnet, </a:t>
            </a:r>
            <a:r>
              <a:rPr lang="en-US" sz="1600" b="1" dirty="0" smtClean="0"/>
              <a:t>MD, CAQSM</a:t>
            </a:r>
            <a:r>
              <a:rPr lang="en-US" sz="1600" b="1" dirty="0" smtClean="0"/>
              <a:t>						</a:t>
            </a:r>
            <a:r>
              <a:rPr lang="en-US" sz="1600" b="1" dirty="0" smtClean="0"/>
              <a:t>Kate </a:t>
            </a:r>
            <a:r>
              <a:rPr lang="en-US" sz="1600" b="1" dirty="0" smtClean="0"/>
              <a:t>Simeon, MD</a:t>
            </a:r>
          </a:p>
          <a:p>
            <a:pPr>
              <a:buNone/>
            </a:pPr>
            <a:r>
              <a:rPr lang="en-US" sz="1400" dirty="0" smtClean="0"/>
              <a:t>	</a:t>
            </a:r>
            <a:r>
              <a:rPr lang="en-US" sz="1400" dirty="0"/>
              <a:t>Past ACLM Board Member	</a:t>
            </a:r>
            <a:r>
              <a:rPr lang="en-US" sz="1400" dirty="0" smtClean="0"/>
              <a:t>							Teaching Assistant</a:t>
            </a:r>
          </a:p>
          <a:p>
            <a:pPr>
              <a:buNone/>
            </a:pPr>
            <a:r>
              <a:rPr lang="en-US" sz="1400" dirty="0"/>
              <a:t>	</a:t>
            </a:r>
            <a:r>
              <a:rPr lang="en-US" sz="1400" dirty="0" smtClean="0"/>
              <a:t>Past </a:t>
            </a:r>
            <a:r>
              <a:rPr lang="en-US" sz="1400" dirty="0"/>
              <a:t>ACLM </a:t>
            </a:r>
            <a:r>
              <a:rPr lang="en-US" sz="1400" dirty="0" err="1"/>
              <a:t>PiT</a:t>
            </a:r>
            <a:r>
              <a:rPr lang="en-US" sz="1400" dirty="0"/>
              <a:t> Co-President</a:t>
            </a:r>
            <a:r>
              <a:rPr lang="en-US" sz="1400" dirty="0" smtClean="0"/>
              <a:t>								Harvard Extension School</a:t>
            </a:r>
          </a:p>
          <a:p>
            <a:pPr>
              <a:buNone/>
            </a:pPr>
            <a:r>
              <a:rPr lang="en-US" sz="1400" dirty="0"/>
              <a:t>	</a:t>
            </a:r>
            <a:r>
              <a:rPr lang="en-US" sz="1400" dirty="0" smtClean="0"/>
              <a:t>jbonnet@hsph.harvard.edu</a:t>
            </a:r>
            <a:r>
              <a:rPr lang="en-US" sz="1400" dirty="0" smtClean="0"/>
              <a:t>				</a:t>
            </a:r>
            <a:r>
              <a:rPr lang="en-US" sz="1400" dirty="0" smtClean="0"/>
              <a:t>				</a:t>
            </a:r>
            <a:r>
              <a:rPr lang="en-US" sz="1400" dirty="0" err="1" smtClean="0"/>
              <a:t>Pysch</a:t>
            </a:r>
            <a:r>
              <a:rPr lang="en-US" sz="1400" dirty="0" smtClean="0"/>
              <a:t> </a:t>
            </a:r>
            <a:r>
              <a:rPr lang="en-US" sz="1400" dirty="0" smtClean="0"/>
              <a:t>E 1037-</a:t>
            </a:r>
          </a:p>
          <a:p>
            <a:pPr>
              <a:buNone/>
            </a:pPr>
            <a:r>
              <a:rPr lang="en-US" sz="1400" dirty="0"/>
              <a:t>	</a:t>
            </a:r>
            <a:r>
              <a:rPr lang="en-US" sz="1400" dirty="0" smtClean="0"/>
              <a:t>								</a:t>
            </a:r>
            <a:r>
              <a:rPr lang="en-US" sz="1400" dirty="0" smtClean="0"/>
              <a:t>	</a:t>
            </a:r>
            <a:r>
              <a:rPr lang="en-US" sz="1400" smtClean="0"/>
              <a:t>		</a:t>
            </a:r>
            <a:r>
              <a:rPr lang="en-US" sz="1400" dirty="0" smtClean="0"/>
              <a:t>	Introduction </a:t>
            </a:r>
            <a:r>
              <a:rPr lang="en-US" sz="1400" dirty="0" smtClean="0"/>
              <a:t>to Lifestyle Medicine</a:t>
            </a:r>
          </a:p>
          <a:p>
            <a:pPr>
              <a:buNone/>
            </a:pPr>
            <a:r>
              <a:rPr lang="en-US" sz="1400" dirty="0" smtClean="0"/>
              <a:t>						</a:t>
            </a:r>
          </a:p>
          <a:p>
            <a:pPr>
              <a:buNone/>
            </a:pPr>
            <a:r>
              <a:rPr lang="en-US" sz="1400" dirty="0" smtClean="0"/>
              <a:t>		</a:t>
            </a:r>
            <a:endParaRPr lang="en-US" sz="1800" dirty="0" smtClean="0"/>
          </a:p>
          <a:p>
            <a:pPr algn="ctr">
              <a:buNone/>
            </a:pPr>
            <a:endParaRPr lang="en-US" sz="1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473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rrowheads="1"/>
          </p:cNvSpPr>
          <p:nvPr>
            <p:ph type="title"/>
          </p:nvPr>
        </p:nvSpPr>
        <p:spPr/>
        <p:txBody>
          <a:bodyPr/>
          <a:lstStyle/>
          <a:p>
            <a:pPr algn="l" eaLnBrk="1" hangingPunct="1"/>
            <a:r>
              <a:rPr lang="en-US" sz="3600" dirty="0">
                <a:solidFill>
                  <a:srgbClr val="953735"/>
                </a:solidFill>
                <a:latin typeface="Arial" charset="0"/>
                <a:ea typeface="ＭＳ Ｐゴシック" charset="0"/>
                <a:cs typeface="ＭＳ Ｐゴシック" charset="0"/>
              </a:rPr>
              <a:t>The Transtheoretical Model of Change</a:t>
            </a:r>
          </a:p>
        </p:txBody>
      </p:sp>
      <p:sp>
        <p:nvSpPr>
          <p:cNvPr id="146435" name="Rectangle 3"/>
          <p:cNvSpPr>
            <a:spLocks noGrp="1" noChangeArrowheads="1"/>
          </p:cNvSpPr>
          <p:nvPr>
            <p:ph type="body" sz="half" idx="1"/>
          </p:nvPr>
        </p:nvSpPr>
        <p:spPr/>
        <p:txBody>
          <a:bodyPr>
            <a:normAutofit lnSpcReduction="10000"/>
          </a:bodyPr>
          <a:lstStyle/>
          <a:p>
            <a:pPr eaLnBrk="1" hangingPunct="1"/>
            <a:endParaRPr lang="en-US"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endParaRPr lang="en-US" dirty="0" smtClean="0">
              <a:latin typeface="Arial" charset="0"/>
              <a:ea typeface="ＭＳ Ｐゴシック" charset="0"/>
              <a:cs typeface="ＭＳ Ｐゴシック" charset="0"/>
            </a:endParaRPr>
          </a:p>
          <a:p>
            <a:pPr eaLnBrk="1" hangingPunct="1"/>
            <a:r>
              <a:rPr lang="en-US" dirty="0" smtClean="0">
                <a:latin typeface="Arial" charset="0"/>
                <a:ea typeface="ＭＳ Ｐゴシック" charset="0"/>
                <a:cs typeface="ＭＳ Ｐゴシック" charset="0"/>
              </a:rPr>
              <a:t>James </a:t>
            </a:r>
            <a:r>
              <a:rPr lang="en-US" dirty="0">
                <a:latin typeface="Arial" charset="0"/>
                <a:ea typeface="ＭＳ Ｐゴシック" charset="0"/>
                <a:cs typeface="ＭＳ Ｐゴシック" charset="0"/>
              </a:rPr>
              <a:t>Prochaska,</a:t>
            </a:r>
          </a:p>
          <a:p>
            <a:pPr eaLnBrk="1" hangingPunct="1">
              <a:buFont typeface="Arial" charset="0"/>
              <a:buNone/>
            </a:pPr>
            <a:r>
              <a:rPr lang="en-US" dirty="0">
                <a:latin typeface="Arial" charset="0"/>
                <a:ea typeface="ＭＳ Ｐゴシック" charset="0"/>
                <a:cs typeface="ＭＳ Ｐゴシック" charset="0"/>
              </a:rPr>
              <a:t>   PhD--University of R.I.</a:t>
            </a:r>
          </a:p>
          <a:p>
            <a:pPr marL="0" indent="0">
              <a:buNone/>
            </a:pPr>
            <a:endParaRPr lang="en-US" sz="1200" u="sng" dirty="0"/>
          </a:p>
          <a:p>
            <a:pPr marL="0" indent="0">
              <a:buNone/>
            </a:pPr>
            <a:endParaRPr lang="en-US" sz="1200" u="sng" dirty="0" smtClean="0"/>
          </a:p>
          <a:p>
            <a:pPr marL="0" indent="0">
              <a:buNone/>
            </a:pPr>
            <a:endParaRPr lang="en-US" sz="1200" u="sng" dirty="0"/>
          </a:p>
          <a:p>
            <a:pPr marL="0" indent="0">
              <a:buNone/>
            </a:pPr>
            <a:endParaRPr lang="en-US" sz="1200" u="sng" dirty="0" smtClean="0"/>
          </a:p>
          <a:p>
            <a:pPr marL="0" indent="0">
              <a:buNone/>
            </a:pPr>
            <a:endParaRPr lang="en-US" sz="1200" u="sng" dirty="0"/>
          </a:p>
          <a:p>
            <a:pPr marL="0" indent="0">
              <a:buNone/>
            </a:pPr>
            <a:endParaRPr lang="en-US" sz="1200" u="sng" dirty="0" smtClean="0"/>
          </a:p>
          <a:p>
            <a:pPr marL="0" indent="0">
              <a:buNone/>
            </a:pPr>
            <a:endParaRPr lang="en-US" sz="1200" u="sng" dirty="0"/>
          </a:p>
          <a:p>
            <a:pPr marL="0" indent="0">
              <a:buNone/>
            </a:pPr>
            <a:endParaRPr lang="en-US" sz="1200" u="sng" dirty="0" smtClean="0"/>
          </a:p>
          <a:p>
            <a:pPr marL="0" indent="0">
              <a:buNone/>
            </a:pPr>
            <a:r>
              <a:rPr lang="en-US" sz="1200" u="sng" dirty="0" smtClean="0"/>
              <a:t>Changing </a:t>
            </a:r>
            <a:r>
              <a:rPr lang="en-US" sz="1200" u="sng" dirty="0"/>
              <a:t>for </a:t>
            </a:r>
            <a:r>
              <a:rPr lang="en-US" sz="1200" u="sng" dirty="0" smtClean="0"/>
              <a:t>Good </a:t>
            </a:r>
            <a:r>
              <a:rPr lang="en-US" sz="1200" dirty="0" smtClean="0"/>
              <a:t>with </a:t>
            </a:r>
            <a:r>
              <a:rPr lang="en-US" sz="1200" dirty="0"/>
              <a:t>John C. Norcross, PhD </a:t>
            </a:r>
            <a:r>
              <a:rPr lang="en-US" sz="1200" dirty="0" smtClean="0"/>
              <a:t>and </a:t>
            </a:r>
            <a:r>
              <a:rPr lang="en-US" sz="1200" dirty="0"/>
              <a:t>Carlo C. DiClemente, </a:t>
            </a:r>
            <a:r>
              <a:rPr lang="en-US" sz="1200" dirty="0" smtClean="0"/>
              <a:t>PhD 1994</a:t>
            </a:r>
            <a:r>
              <a:rPr lang="en-US" sz="1200" dirty="0"/>
              <a:t>, reprinted 2002, paperback 2006</a:t>
            </a:r>
          </a:p>
          <a:p>
            <a:endParaRPr lang="en-US" dirty="0"/>
          </a:p>
          <a:p>
            <a:pPr eaLnBrk="1" hangingPunct="1">
              <a:buFont typeface="Arial" charset="0"/>
              <a:buNone/>
            </a:pPr>
            <a:endParaRPr lang="en-US" dirty="0">
              <a:latin typeface="Arial" charset="0"/>
              <a:ea typeface="ＭＳ Ｐゴシック" charset="0"/>
              <a:cs typeface="ＭＳ Ｐゴシック" charset="0"/>
            </a:endParaRPr>
          </a:p>
          <a:p>
            <a:pPr eaLnBrk="1" hangingPunct="1">
              <a:buFont typeface="Arial" charset="0"/>
              <a:buNone/>
            </a:pPr>
            <a:endParaRPr lang="en-US" dirty="0">
              <a:latin typeface="Arial" charset="0"/>
              <a:ea typeface="ＭＳ Ｐゴシック" charset="0"/>
              <a:cs typeface="ＭＳ Ｐゴシック" charset="0"/>
            </a:endParaRPr>
          </a:p>
        </p:txBody>
      </p:sp>
      <p:sp>
        <p:nvSpPr>
          <p:cNvPr id="146436" name="Rectangle 4"/>
          <p:cNvSpPr>
            <a:spLocks noGrp="1" noChangeArrowheads="1"/>
          </p:cNvSpPr>
          <p:nvPr>
            <p:ph type="body" sz="half" idx="2"/>
          </p:nvPr>
        </p:nvSpPr>
        <p:spPr/>
        <p:txBody>
          <a:bodyPr/>
          <a:lstStyle/>
          <a:p>
            <a:pPr eaLnBrk="1" hangingPunct="1"/>
            <a:r>
              <a:rPr lang="en-US" dirty="0">
                <a:latin typeface="Arial" charset="0"/>
                <a:ea typeface="ＭＳ Ｐゴシック" charset="0"/>
                <a:cs typeface="ＭＳ Ｐゴシック" charset="0"/>
              </a:rPr>
              <a:t>Stages</a:t>
            </a:r>
          </a:p>
          <a:p>
            <a:pPr lvl="1" eaLnBrk="1" hangingPunct="1"/>
            <a:r>
              <a:rPr lang="en-US" dirty="0">
                <a:latin typeface="Arial" charset="0"/>
                <a:ea typeface="ＭＳ Ｐゴシック" charset="0"/>
              </a:rPr>
              <a:t>Pre-contemplative</a:t>
            </a:r>
          </a:p>
          <a:p>
            <a:pPr lvl="1" eaLnBrk="1" hangingPunct="1"/>
            <a:r>
              <a:rPr lang="en-US" dirty="0">
                <a:latin typeface="Arial" charset="0"/>
                <a:ea typeface="ＭＳ Ｐゴシック" charset="0"/>
              </a:rPr>
              <a:t>Contemplative</a:t>
            </a:r>
          </a:p>
          <a:p>
            <a:pPr lvl="1" eaLnBrk="1" hangingPunct="1"/>
            <a:r>
              <a:rPr lang="en-US" dirty="0">
                <a:latin typeface="Arial" charset="0"/>
                <a:ea typeface="ＭＳ Ｐゴシック" charset="0"/>
              </a:rPr>
              <a:t>Preparation</a:t>
            </a:r>
          </a:p>
          <a:p>
            <a:pPr lvl="1" eaLnBrk="1" hangingPunct="1"/>
            <a:r>
              <a:rPr lang="en-US" dirty="0">
                <a:latin typeface="Arial" charset="0"/>
                <a:ea typeface="ＭＳ Ｐゴシック" charset="0"/>
              </a:rPr>
              <a:t>Action</a:t>
            </a:r>
          </a:p>
          <a:p>
            <a:pPr lvl="1" eaLnBrk="1" hangingPunct="1"/>
            <a:r>
              <a:rPr lang="en-US" dirty="0">
                <a:latin typeface="Arial" charset="0"/>
                <a:ea typeface="ＭＳ Ｐゴシック" charset="0"/>
              </a:rPr>
              <a:t>Maintenance</a:t>
            </a:r>
          </a:p>
          <a:p>
            <a:pPr lvl="1" eaLnBrk="1" hangingPunct="1"/>
            <a:r>
              <a:rPr lang="en-US" dirty="0">
                <a:latin typeface="Arial" charset="0"/>
                <a:ea typeface="ＭＳ Ｐゴシック" charset="0"/>
              </a:rPr>
              <a:t>Termination</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51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3"/>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TTM Change</a:t>
            </a:r>
          </a:p>
        </p:txBody>
      </p:sp>
      <p:pic>
        <p:nvPicPr>
          <p:cNvPr id="7" name="Content Placeholder 6" descr="Stages of Change.png"/>
          <p:cNvPicPr>
            <a:picLocks noGrp="1" noChangeAspect="1"/>
          </p:cNvPicPr>
          <p:nvPr>
            <p:ph sz="half" idx="2"/>
          </p:nvPr>
        </p:nvPicPr>
        <p:blipFill>
          <a:blip r:embed="rId2">
            <a:extLst>
              <a:ext uri="{28A0092B-C50C-407E-A947-70E740481C1C}">
                <a14:useLocalDpi xmlns:a14="http://schemas.microsoft.com/office/drawing/2010/main" val="0"/>
              </a:ext>
            </a:extLst>
          </a:blip>
          <a:srcRect t="-30560" b="-30560"/>
          <a:stretch>
            <a:fillRect/>
          </a:stretch>
        </p:blipFill>
        <p:spPr>
          <a:xfrm>
            <a:off x="4649788" y="1600200"/>
            <a:ext cx="4038600" cy="4525963"/>
          </a:xfrm>
        </p:spPr>
      </p:pic>
      <p:sp>
        <p:nvSpPr>
          <p:cNvPr id="8" name="TextBox 7"/>
          <p:cNvSpPr txBox="1">
            <a:spLocks noChangeArrowheads="1"/>
          </p:cNvSpPr>
          <p:nvPr/>
        </p:nvSpPr>
        <p:spPr bwMode="auto">
          <a:xfrm>
            <a:off x="4649788" y="5361214"/>
            <a:ext cx="41925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hlinkClick r:id="rId3"/>
              </a:rPr>
              <a:t>http://sphweb.bumc.bu.edu/otlt/MPH-Modules</a:t>
            </a:r>
            <a:endParaRPr lang="en-US" sz="1600" dirty="0"/>
          </a:p>
          <a:p>
            <a:pPr eaLnBrk="1" hangingPunct="1"/>
            <a:r>
              <a:rPr lang="en-US" sz="1600" dirty="0"/>
              <a:t>/SB/SB721-Models/SB721-Models6.html</a:t>
            </a:r>
          </a:p>
        </p:txBody>
      </p:sp>
      <p:pic>
        <p:nvPicPr>
          <p:cNvPr id="11" name="Content Placeholder 10" descr="4stages.jpg"/>
          <p:cNvPicPr>
            <a:picLocks noGrp="1" noChangeAspect="1"/>
          </p:cNvPicPr>
          <p:nvPr>
            <p:ph sz="half" idx="1"/>
          </p:nvPr>
        </p:nvPicPr>
        <p:blipFill>
          <a:blip r:embed="rId4">
            <a:extLst>
              <a:ext uri="{28A0092B-C50C-407E-A947-70E740481C1C}">
                <a14:useLocalDpi xmlns:a14="http://schemas.microsoft.com/office/drawing/2010/main" val="0"/>
              </a:ext>
            </a:extLst>
          </a:blip>
          <a:srcRect t="-8914" b="-8914"/>
          <a:stretch>
            <a:fillRect/>
          </a:stretch>
        </p:blipFill>
        <p:spPr/>
      </p:pic>
      <p:sp>
        <p:nvSpPr>
          <p:cNvPr id="12" name="TextBox 11"/>
          <p:cNvSpPr txBox="1">
            <a:spLocks noChangeArrowheads="1"/>
          </p:cNvSpPr>
          <p:nvPr/>
        </p:nvSpPr>
        <p:spPr bwMode="auto">
          <a:xfrm>
            <a:off x="0" y="5791200"/>
            <a:ext cx="83153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hlinkClick r:id="rId5"/>
              </a:rPr>
              <a:t>http://iknowicanempower.wordpress.com</a:t>
            </a:r>
            <a:endParaRPr lang="en-US" sz="1400" dirty="0"/>
          </a:p>
          <a:p>
            <a:pPr eaLnBrk="1" hangingPunct="1"/>
            <a:r>
              <a:rPr lang="en-US" sz="1400" dirty="0"/>
              <a:t>/2011/06/29/stages-of-change-introduction/</a:t>
            </a:r>
          </a:p>
        </p:txBody>
      </p:sp>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481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Pre-Contemplation</a:t>
            </a:r>
          </a:p>
        </p:txBody>
      </p:sp>
      <p:sp>
        <p:nvSpPr>
          <p:cNvPr id="151555" name="Content Placeholder 2"/>
          <p:cNvSpPr>
            <a:spLocks noGrp="1"/>
          </p:cNvSpPr>
          <p:nvPr>
            <p:ph sz="half" idx="1"/>
          </p:nvPr>
        </p:nvSpPr>
        <p:spPr/>
        <p:txBody>
          <a:bodyPr/>
          <a:lstStyle/>
          <a:p>
            <a:r>
              <a:rPr lang="en-US" dirty="0">
                <a:latin typeface="Calibri" charset="0"/>
                <a:ea typeface="ＭＳ Ｐゴシック" charset="0"/>
                <a:cs typeface="ＭＳ Ｐゴシック" charset="0"/>
              </a:rPr>
              <a:t>Resisting Change</a:t>
            </a:r>
          </a:p>
          <a:p>
            <a:r>
              <a:rPr lang="en-US" dirty="0">
                <a:latin typeface="Calibri" charset="0"/>
                <a:ea typeface="ＭＳ Ｐゴシック" charset="0"/>
                <a:cs typeface="ＭＳ Ｐゴシック" charset="0"/>
              </a:rPr>
              <a:t>Not intending to take action in the foreseeable future</a:t>
            </a:r>
          </a:p>
          <a:p>
            <a:r>
              <a:rPr lang="en-US" dirty="0">
                <a:latin typeface="Calibri" charset="0"/>
                <a:ea typeface="ＭＳ Ｐゴシック" charset="0"/>
                <a:cs typeface="ＭＳ Ｐゴシック" charset="0"/>
              </a:rPr>
              <a:t>Uninformed</a:t>
            </a:r>
          </a:p>
          <a:p>
            <a:r>
              <a:rPr lang="en-US" dirty="0">
                <a:latin typeface="Calibri" charset="0"/>
                <a:ea typeface="ＭＳ Ｐゴシック" charset="0"/>
                <a:cs typeface="ＭＳ Ｐゴシック" charset="0"/>
              </a:rPr>
              <a:t>Under informed</a:t>
            </a:r>
          </a:p>
          <a:p>
            <a:endParaRPr lang="en-US" dirty="0">
              <a:latin typeface="Calibri" charset="0"/>
              <a:ea typeface="ＭＳ Ｐゴシック" charset="0"/>
              <a:cs typeface="ＭＳ Ｐゴシック" charset="0"/>
            </a:endParaRPr>
          </a:p>
        </p:txBody>
      </p:sp>
      <p:sp>
        <p:nvSpPr>
          <p:cNvPr id="151556" name="Content Placeholder 3"/>
          <p:cNvSpPr>
            <a:spLocks noGrp="1"/>
          </p:cNvSpPr>
          <p:nvPr>
            <p:ph sz="half" idx="2"/>
          </p:nvPr>
        </p:nvSpPr>
        <p:spPr/>
        <p:txBody>
          <a:bodyPr/>
          <a:lstStyle/>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151557" name="TextBox 4"/>
          <p:cNvSpPr txBox="1">
            <a:spLocks noChangeArrowheads="1"/>
          </p:cNvSpPr>
          <p:nvPr/>
        </p:nvSpPr>
        <p:spPr bwMode="auto">
          <a:xfrm>
            <a:off x="0" y="5715000"/>
            <a:ext cx="73183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http://www.prochange.com/transtheoretical-</a:t>
            </a:r>
            <a:endParaRPr lang="en-US" sz="1800" dirty="0"/>
          </a:p>
          <a:p>
            <a:pPr eaLnBrk="1" hangingPunct="1"/>
            <a:r>
              <a:rPr lang="en-US" sz="1800" dirty="0"/>
              <a:t>model-of-behavior-change</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7749816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5547" y="1371283"/>
            <a:ext cx="2488890" cy="4320338"/>
          </a:xfrm>
          <a:prstGeom prst="rect">
            <a:avLst/>
          </a:prstGeom>
        </p:spPr>
      </p:pic>
    </p:spTree>
    <p:extLst>
      <p:ext uri="{BB962C8B-B14F-4D97-AF65-F5344CB8AC3E}">
        <p14:creationId xmlns:p14="http://schemas.microsoft.com/office/powerpoint/2010/main" val="37338446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p:cNvSpPr>
            <a:spLocks noGrp="1" noRot="1" noChangeArrowheads="1"/>
          </p:cNvSpPr>
          <p:nvPr>
            <p:ph type="title"/>
          </p:nvPr>
        </p:nvSpPr>
        <p:spPr/>
        <p:txBody>
          <a:bodyPr/>
          <a:lstStyle/>
          <a:p>
            <a:pPr algn="l" eaLnBrk="1" hangingPunct="1"/>
            <a:r>
              <a:rPr lang="en-US" dirty="0">
                <a:solidFill>
                  <a:srgbClr val="953735"/>
                </a:solidFill>
                <a:latin typeface="Arial" charset="0"/>
                <a:ea typeface="ＭＳ Ｐゴシック" charset="0"/>
                <a:cs typeface="ＭＳ Ｐゴシック" charset="0"/>
              </a:rPr>
              <a:t>The Pre-contemplators</a:t>
            </a:r>
          </a:p>
        </p:txBody>
      </p:sp>
      <p:sp>
        <p:nvSpPr>
          <p:cNvPr id="74755" name="Rectangle 5"/>
          <p:cNvSpPr>
            <a:spLocks noGrp="1" noChangeArrowheads="1"/>
          </p:cNvSpPr>
          <p:nvPr>
            <p:ph type="body" sz="half" idx="1"/>
          </p:nvPr>
        </p:nvSpPr>
        <p:spPr/>
        <p:txBody>
          <a:bodyPr/>
          <a:lstStyle/>
          <a:p>
            <a:pPr eaLnBrk="1" hangingPunct="1">
              <a:lnSpc>
                <a:spcPct val="80000"/>
              </a:lnSpc>
            </a:pPr>
            <a:endParaRPr lang="en-US" sz="2600" dirty="0">
              <a:latin typeface="Arial" charset="0"/>
              <a:ea typeface="ＭＳ Ｐゴシック" charset="0"/>
              <a:cs typeface="ＭＳ Ｐゴシック" charset="0"/>
            </a:endParaRPr>
          </a:p>
          <a:p>
            <a:pPr eaLnBrk="1" hangingPunct="1">
              <a:lnSpc>
                <a:spcPct val="80000"/>
              </a:lnSpc>
            </a:pPr>
            <a:r>
              <a:rPr lang="en-US" sz="2600" dirty="0">
                <a:latin typeface="Arial" charset="0"/>
                <a:ea typeface="ＭＳ Ｐゴシック" charset="0"/>
                <a:cs typeface="ＭＳ Ｐゴシック" charset="0"/>
              </a:rPr>
              <a:t>Ask if the patient would like to hear about or read about the benefits of exercise</a:t>
            </a:r>
          </a:p>
          <a:p>
            <a:pPr eaLnBrk="1" hangingPunct="1">
              <a:lnSpc>
                <a:spcPct val="80000"/>
              </a:lnSpc>
            </a:pPr>
            <a:r>
              <a:rPr lang="en-US" sz="2600" dirty="0">
                <a:latin typeface="Calibri" charset="0"/>
                <a:ea typeface="ＭＳ Ｐゴシック" charset="0"/>
                <a:cs typeface="ＭＳ Ｐゴシック" charset="0"/>
              </a:rPr>
              <a:t>I understand that you are not ready to exercise, but please know that when you are ready, I will be here to help.</a:t>
            </a:r>
          </a:p>
          <a:p>
            <a:pPr eaLnBrk="1" hangingPunct="1">
              <a:lnSpc>
                <a:spcPct val="80000"/>
              </a:lnSpc>
            </a:pPr>
            <a:r>
              <a:rPr lang="en-US" sz="2600" dirty="0">
                <a:latin typeface="Calibri" charset="0"/>
                <a:ea typeface="ＭＳ Ｐゴシック" charset="0"/>
                <a:cs typeface="ＭＳ Ｐゴシック" charset="0"/>
              </a:rPr>
              <a:t>I think that it is important for your health….</a:t>
            </a:r>
          </a:p>
        </p:txBody>
      </p:sp>
      <p:pic>
        <p:nvPicPr>
          <p:cNvPr id="172036" name="Picture 7" descr="MCj0429817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981200"/>
            <a:ext cx="3733800" cy="3581400"/>
          </a:xfrm>
        </p:spPr>
      </p:pic>
      <p:sp>
        <p:nvSpPr>
          <p:cNvPr id="74757" name="TextBox 4"/>
          <p:cNvSpPr txBox="1">
            <a:spLocks noChangeArrowheads="1"/>
          </p:cNvSpPr>
          <p:nvPr/>
        </p:nvSpPr>
        <p:spPr bwMode="auto">
          <a:xfrm>
            <a:off x="5029200" y="5756276"/>
            <a:ext cx="3657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Key: Raise awareness and empathy</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806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4755">
                                            <p:txEl>
                                              <p:pRg st="1" end="1"/>
                                            </p:txEl>
                                          </p:spTgt>
                                        </p:tgtEl>
                                        <p:attrNameLst>
                                          <p:attrName>style.visibility</p:attrName>
                                        </p:attrNameLst>
                                      </p:cBhvr>
                                      <p:to>
                                        <p:strVal val="visible"/>
                                      </p:to>
                                    </p:set>
                                    <p:animEffect transition="in" filter="fade">
                                      <p:cBhvr>
                                        <p:cTn id="7" dur="1000"/>
                                        <p:tgtEl>
                                          <p:spTgt spid="74755">
                                            <p:txEl>
                                              <p:pRg st="1" end="1"/>
                                            </p:txEl>
                                          </p:spTgt>
                                        </p:tgtEl>
                                      </p:cBhvr>
                                    </p:animEffect>
                                    <p:anim calcmode="lin" valueType="num">
                                      <p:cBhvr>
                                        <p:cTn id="8" dur="10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4755">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47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4755">
                                            <p:txEl>
                                              <p:pRg st="2" end="2"/>
                                            </p:txEl>
                                          </p:spTgt>
                                        </p:tgtEl>
                                        <p:attrNameLst>
                                          <p:attrName>style.visibility</p:attrName>
                                        </p:attrNameLst>
                                      </p:cBhvr>
                                      <p:to>
                                        <p:strVal val="visible"/>
                                      </p:to>
                                    </p:set>
                                    <p:animEffect transition="in" filter="fade">
                                      <p:cBhvr>
                                        <p:cTn id="15" dur="1000"/>
                                        <p:tgtEl>
                                          <p:spTgt spid="74755">
                                            <p:txEl>
                                              <p:pRg st="2" end="2"/>
                                            </p:txEl>
                                          </p:spTgt>
                                        </p:tgtEl>
                                      </p:cBhvr>
                                    </p:animEffect>
                                    <p:anim calcmode="lin" valueType="num">
                                      <p:cBhvr>
                                        <p:cTn id="16" dur="1000" fill="hold"/>
                                        <p:tgtEl>
                                          <p:spTgt spid="74755">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4755">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47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4755">
                                            <p:txEl>
                                              <p:pRg st="3" end="3"/>
                                            </p:txEl>
                                          </p:spTgt>
                                        </p:tgtEl>
                                        <p:attrNameLst>
                                          <p:attrName>style.visibility</p:attrName>
                                        </p:attrNameLst>
                                      </p:cBhvr>
                                      <p:to>
                                        <p:strVal val="visible"/>
                                      </p:to>
                                    </p:set>
                                    <p:animEffect transition="in" filter="fade">
                                      <p:cBhvr>
                                        <p:cTn id="23" dur="1000"/>
                                        <p:tgtEl>
                                          <p:spTgt spid="74755">
                                            <p:txEl>
                                              <p:pRg st="3" end="3"/>
                                            </p:txEl>
                                          </p:spTgt>
                                        </p:tgtEl>
                                      </p:cBhvr>
                                    </p:animEffect>
                                    <p:anim calcmode="lin" valueType="num">
                                      <p:cBhvr>
                                        <p:cTn id="24" dur="10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4755">
                                            <p:txEl>
                                              <p:pRg st="3" end="3"/>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47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4757"/>
                                        </p:tgtEl>
                                        <p:attrNameLst>
                                          <p:attrName>style.visibility</p:attrName>
                                        </p:attrNameLst>
                                      </p:cBhvr>
                                      <p:to>
                                        <p:strVal val="visible"/>
                                      </p:to>
                                    </p:set>
                                    <p:animEffect transition="in" filter="fade">
                                      <p:cBhvr>
                                        <p:cTn id="31" dur="20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P spid="747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4"/>
          <p:cNvSpPr>
            <a:spLocks noGrp="1"/>
          </p:cNvSpPr>
          <p:nvPr>
            <p:ph type="title"/>
          </p:nvPr>
        </p:nvSpPr>
        <p:spPr/>
        <p:txBody>
          <a:bodyPr>
            <a:normAutofit fontScale="90000"/>
          </a:bodyPr>
          <a:lstStyle/>
          <a:p>
            <a:pPr algn="l"/>
            <a:r>
              <a:rPr lang="en-US" dirty="0">
                <a:solidFill>
                  <a:srgbClr val="953735"/>
                </a:solidFill>
                <a:latin typeface="Calibri" charset="0"/>
                <a:ea typeface="ＭＳ Ｐゴシック" charset="0"/>
                <a:cs typeface="ＭＳ Ｐゴシック" charset="0"/>
              </a:rPr>
              <a:t>Processes for Pre-Contemplation</a:t>
            </a:r>
            <a:br>
              <a:rPr lang="en-US" dirty="0">
                <a:solidFill>
                  <a:srgbClr val="953735"/>
                </a:solidFill>
                <a:latin typeface="Calibri" charset="0"/>
                <a:ea typeface="ＭＳ Ｐゴシック" charset="0"/>
                <a:cs typeface="ＭＳ Ｐゴシック" charset="0"/>
              </a:rPr>
            </a:br>
            <a:r>
              <a:rPr lang="en-US" dirty="0">
                <a:solidFill>
                  <a:srgbClr val="953735"/>
                </a:solidFill>
                <a:latin typeface="Calibri" charset="0"/>
                <a:ea typeface="ＭＳ Ｐゴシック" charset="0"/>
                <a:cs typeface="ＭＳ Ｐゴシック" charset="0"/>
              </a:rPr>
              <a:t>Experiential</a:t>
            </a:r>
          </a:p>
        </p:txBody>
      </p:sp>
      <p:sp>
        <p:nvSpPr>
          <p:cNvPr id="194562" name="Content Placeholder 5"/>
          <p:cNvSpPr>
            <a:spLocks noGrp="1"/>
          </p:cNvSpPr>
          <p:nvPr>
            <p:ph idx="1"/>
          </p:nvPr>
        </p:nvSpPr>
        <p:spPr/>
        <p:txBody>
          <a:bodyPr>
            <a:normAutofit fontScale="92500" lnSpcReduction="10000"/>
          </a:bodyPr>
          <a:lstStyle/>
          <a:p>
            <a:r>
              <a:rPr lang="en-US" sz="2800" dirty="0">
                <a:latin typeface="Calibri" charset="0"/>
                <a:ea typeface="ＭＳ Ｐゴシック" charset="0"/>
                <a:cs typeface="ＭＳ Ｐゴシック" charset="0"/>
              </a:rPr>
              <a:t>Consciousness raising</a:t>
            </a:r>
          </a:p>
          <a:p>
            <a:pPr lvl="1"/>
            <a:r>
              <a:rPr lang="en-US" dirty="0">
                <a:latin typeface="Calibri" charset="0"/>
                <a:ea typeface="ＭＳ Ｐゴシック" charset="0"/>
                <a:cs typeface="ＭＳ Ｐゴシック" charset="0"/>
              </a:rPr>
              <a:t>Give the facts/ identify defenses</a:t>
            </a:r>
          </a:p>
          <a:p>
            <a:r>
              <a:rPr lang="en-US" sz="2800" dirty="0">
                <a:latin typeface="Calibri" charset="0"/>
                <a:ea typeface="ＭＳ Ｐゴシック" charset="0"/>
                <a:cs typeface="ＭＳ Ｐゴシック" charset="0"/>
              </a:rPr>
              <a:t>Dramatic relief</a:t>
            </a:r>
          </a:p>
          <a:p>
            <a:pPr lvl="1"/>
            <a:r>
              <a:rPr lang="en-US" dirty="0">
                <a:latin typeface="Calibri" charset="0"/>
                <a:ea typeface="ＭＳ Ｐゴシック" charset="0"/>
                <a:cs typeface="ＭＳ Ｐゴシック" charset="0"/>
              </a:rPr>
              <a:t>Use emotion</a:t>
            </a:r>
          </a:p>
          <a:p>
            <a:r>
              <a:rPr lang="en-US" sz="2800" dirty="0">
                <a:latin typeface="Calibri" charset="0"/>
                <a:ea typeface="ＭＳ Ｐゴシック" charset="0"/>
                <a:cs typeface="ＭＳ Ｐゴシック" charset="0"/>
              </a:rPr>
              <a:t>Environmental reevaluation</a:t>
            </a:r>
          </a:p>
          <a:p>
            <a:pPr lvl="1"/>
            <a:r>
              <a:rPr lang="en-US" dirty="0">
                <a:latin typeface="Calibri" charset="0"/>
                <a:ea typeface="ＭＳ Ｐゴシック" charset="0"/>
                <a:cs typeface="ＭＳ Ｐゴシック" charset="0"/>
              </a:rPr>
              <a:t>Notice the effect of the behavior on others</a:t>
            </a:r>
          </a:p>
          <a:p>
            <a:r>
              <a:rPr lang="en-US" sz="2800" dirty="0">
                <a:latin typeface="Calibri" charset="0"/>
                <a:ea typeface="ＭＳ Ｐゴシック" charset="0"/>
                <a:cs typeface="ＭＳ Ｐゴシック" charset="0"/>
              </a:rPr>
              <a:t>Social Liberation</a:t>
            </a:r>
          </a:p>
          <a:p>
            <a:pPr lvl="1"/>
            <a:r>
              <a:rPr lang="en-US" dirty="0">
                <a:latin typeface="Calibri" charset="0"/>
                <a:ea typeface="ＭＳ Ｐゴシック" charset="0"/>
                <a:cs typeface="ＭＳ Ｐゴシック" charset="0"/>
              </a:rPr>
              <a:t>Notice public support</a:t>
            </a:r>
          </a:p>
          <a:p>
            <a:pPr lvl="1"/>
            <a:r>
              <a:rPr lang="en-US" dirty="0">
                <a:latin typeface="Calibri" charset="0"/>
                <a:ea typeface="ＭＳ Ｐゴシック" charset="0"/>
              </a:rPr>
              <a:t>Smoke free zones at work, ban on trans fats</a:t>
            </a:r>
          </a:p>
          <a:p>
            <a:pPr lvl="1"/>
            <a:r>
              <a:rPr lang="en-US" dirty="0">
                <a:latin typeface="Calibri" charset="0"/>
                <a:ea typeface="ＭＳ Ｐゴシック" charset="0"/>
              </a:rPr>
              <a:t>Self help groups</a:t>
            </a:r>
            <a:endParaRPr lang="en-US" dirty="0">
              <a:latin typeface="Calibri" charset="0"/>
              <a:ea typeface="ＭＳ Ｐゴシック" charset="0"/>
              <a:cs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224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6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6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6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6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62">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456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562">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562">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5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Contemplation</a:t>
            </a:r>
          </a:p>
        </p:txBody>
      </p:sp>
      <p:sp>
        <p:nvSpPr>
          <p:cNvPr id="154627" name="Content Placeholder 2"/>
          <p:cNvSpPr>
            <a:spLocks noGrp="1"/>
          </p:cNvSpPr>
          <p:nvPr>
            <p:ph sz="half" idx="1"/>
          </p:nvPr>
        </p:nvSpPr>
        <p:spPr/>
        <p:txBody>
          <a:bodyPr/>
          <a:lstStyle/>
          <a:p>
            <a:r>
              <a:rPr lang="en-US" dirty="0">
                <a:latin typeface="Calibri" charset="0"/>
                <a:ea typeface="ＭＳ Ｐゴシック" charset="0"/>
                <a:cs typeface="ＭＳ Ｐゴシック" charset="0"/>
              </a:rPr>
              <a:t>Thinking about changing</a:t>
            </a:r>
          </a:p>
          <a:p>
            <a:r>
              <a:rPr lang="en-US" dirty="0">
                <a:latin typeface="Calibri" charset="0"/>
                <a:ea typeface="ＭＳ Ｐゴシック" charset="0"/>
                <a:cs typeface="ＭＳ Ｐゴシック" charset="0"/>
              </a:rPr>
              <a:t>Intend to change in the next 6 months</a:t>
            </a:r>
          </a:p>
          <a:p>
            <a:r>
              <a:rPr lang="en-US" dirty="0">
                <a:latin typeface="Calibri" charset="0"/>
                <a:ea typeface="ＭＳ Ｐゴシック" charset="0"/>
                <a:cs typeface="ＭＳ Ｐゴシック" charset="0"/>
              </a:rPr>
              <a:t>Often in this stage for months or years</a:t>
            </a:r>
          </a:p>
          <a:p>
            <a:r>
              <a:rPr lang="en-US" dirty="0">
                <a:latin typeface="Calibri" charset="0"/>
                <a:ea typeface="ＭＳ Ｐゴシック" charset="0"/>
                <a:cs typeface="ＭＳ Ｐゴシック" charset="0"/>
              </a:rPr>
              <a:t>Ambivalent</a:t>
            </a:r>
          </a:p>
          <a:p>
            <a:r>
              <a:rPr lang="en-US" dirty="0">
                <a:latin typeface="Calibri" charset="0"/>
                <a:ea typeface="ＭＳ Ｐゴシック" charset="0"/>
                <a:cs typeface="ＭＳ Ｐゴシック" charset="0"/>
              </a:rPr>
              <a:t>Pros </a:t>
            </a:r>
            <a:r>
              <a:rPr lang="en-US" dirty="0" smtClean="0">
                <a:latin typeface="Calibri" charset="0"/>
                <a:ea typeface="ＭＳ Ｐゴシック" charset="0"/>
                <a:cs typeface="ＭＳ Ｐゴシック" charset="0"/>
              </a:rPr>
              <a:t>vs. Cons</a:t>
            </a:r>
            <a:endParaRPr lang="en-US" dirty="0">
              <a:latin typeface="Calibri" charset="0"/>
              <a:ea typeface="ＭＳ Ｐゴシック" charset="0"/>
              <a:cs typeface="ＭＳ Ｐゴシック" charset="0"/>
            </a:endParaRPr>
          </a:p>
        </p:txBody>
      </p:sp>
      <p:sp>
        <p:nvSpPr>
          <p:cNvPr id="154629" name="TextBox 4"/>
          <p:cNvSpPr txBox="1">
            <a:spLocks noChangeArrowheads="1"/>
          </p:cNvSpPr>
          <p:nvPr/>
        </p:nvSpPr>
        <p:spPr bwMode="auto">
          <a:xfrm>
            <a:off x="0" y="5791200"/>
            <a:ext cx="4624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http://www.prochange.com/transtheoretical-</a:t>
            </a:r>
            <a:endParaRPr lang="en-US" sz="1800" dirty="0"/>
          </a:p>
          <a:p>
            <a:pPr eaLnBrk="1" hangingPunct="1"/>
            <a:r>
              <a:rPr lang="en-US" sz="1800" dirty="0"/>
              <a:t>model-of-behavior-change</a:t>
            </a:r>
          </a:p>
          <a:p>
            <a:pPr eaLnBrk="1" hangingPunct="1"/>
            <a:endParaRPr lang="en-US" sz="1800" dirty="0"/>
          </a:p>
        </p:txBody>
      </p:sp>
      <p:sp>
        <p:nvSpPr>
          <p:cNvPr id="154630" name="TextBox 6"/>
          <p:cNvSpPr txBox="1">
            <a:spLocks noChangeArrowheads="1"/>
          </p:cNvSpPr>
          <p:nvPr/>
        </p:nvSpPr>
        <p:spPr bwMode="auto">
          <a:xfrm>
            <a:off x="1" y="6469062"/>
            <a:ext cx="6758054"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0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AA05385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6221" y="1168107"/>
            <a:ext cx="3102241" cy="4524101"/>
          </a:xfrm>
          <a:prstGeom prst="rect">
            <a:avLst/>
          </a:prstGeom>
        </p:spPr>
      </p:pic>
    </p:spTree>
    <p:extLst>
      <p:ext uri="{BB962C8B-B14F-4D97-AF65-F5344CB8AC3E}">
        <p14:creationId xmlns:p14="http://schemas.microsoft.com/office/powerpoint/2010/main" val="1738039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8"/>
          <p:cNvSpPr>
            <a:spLocks noGrp="1" noRot="1" noChangeArrowheads="1"/>
          </p:cNvSpPr>
          <p:nvPr>
            <p:ph type="title"/>
          </p:nvPr>
        </p:nvSpPr>
        <p:spPr/>
        <p:txBody>
          <a:bodyPr/>
          <a:lstStyle/>
          <a:p>
            <a:pPr algn="l" eaLnBrk="1" hangingPunct="1"/>
            <a:r>
              <a:rPr lang="en-US" dirty="0">
                <a:solidFill>
                  <a:srgbClr val="953735"/>
                </a:solidFill>
                <a:latin typeface="Arial" charset="0"/>
                <a:ea typeface="ＭＳ Ｐゴシック" charset="0"/>
                <a:cs typeface="ＭＳ Ｐゴシック" charset="0"/>
              </a:rPr>
              <a:t>Contemplators</a:t>
            </a:r>
          </a:p>
        </p:txBody>
      </p:sp>
      <p:sp>
        <p:nvSpPr>
          <p:cNvPr id="77827" name="Rectangle 5"/>
          <p:cNvSpPr>
            <a:spLocks noGrp="1" noChangeArrowheads="1"/>
          </p:cNvSpPr>
          <p:nvPr>
            <p:ph type="body" sz="half" idx="1"/>
          </p:nvPr>
        </p:nvSpPr>
        <p:spPr/>
        <p:txBody>
          <a:bodyPr>
            <a:normAutofit fontScale="92500"/>
          </a:bodyPr>
          <a:lstStyle/>
          <a:p>
            <a:pPr eaLnBrk="1" hangingPunct="1">
              <a:lnSpc>
                <a:spcPct val="90000"/>
              </a:lnSpc>
            </a:pPr>
            <a:r>
              <a:rPr lang="en-US" sz="2200" dirty="0">
                <a:latin typeface="Arial" charset="0"/>
                <a:ea typeface="ＭＳ Ｐゴシック" charset="0"/>
                <a:cs typeface="ＭＳ Ｐゴシック" charset="0"/>
              </a:rPr>
              <a:t>Ask the patient to consider what things would be like if they did not begin an exercise program</a:t>
            </a:r>
          </a:p>
          <a:p>
            <a:pPr eaLnBrk="1" hangingPunct="1">
              <a:lnSpc>
                <a:spcPct val="90000"/>
              </a:lnSpc>
            </a:pPr>
            <a:r>
              <a:rPr lang="en-US" sz="2200" dirty="0">
                <a:latin typeface="Arial" charset="0"/>
                <a:ea typeface="ＭＳ Ｐゴシック" charset="0"/>
                <a:cs typeface="ＭＳ Ｐゴシック" charset="0"/>
              </a:rPr>
              <a:t>Ask the patient to consider what things would be like if they did begin an exercise program</a:t>
            </a:r>
          </a:p>
          <a:p>
            <a:pPr eaLnBrk="1" hangingPunct="1">
              <a:lnSpc>
                <a:spcPct val="90000"/>
              </a:lnSpc>
            </a:pPr>
            <a:r>
              <a:rPr lang="en-US" sz="2200" dirty="0">
                <a:latin typeface="Arial" charset="0"/>
                <a:ea typeface="ＭＳ Ｐゴシック" charset="0"/>
                <a:cs typeface="ＭＳ Ｐゴシック" charset="0"/>
              </a:rPr>
              <a:t>Ask the patient how important exercise is to them</a:t>
            </a:r>
          </a:p>
          <a:p>
            <a:pPr eaLnBrk="1" hangingPunct="1">
              <a:lnSpc>
                <a:spcPct val="90000"/>
              </a:lnSpc>
            </a:pPr>
            <a:r>
              <a:rPr lang="en-US" sz="2200" dirty="0">
                <a:latin typeface="Arial" charset="0"/>
                <a:ea typeface="ＭＳ Ｐゴシック" charset="0"/>
                <a:cs typeface="ＭＳ Ｐゴシック" charset="0"/>
              </a:rPr>
              <a:t>Work with the patient to identify a powerful, intrinsic motivator</a:t>
            </a:r>
          </a:p>
          <a:p>
            <a:pPr eaLnBrk="1" hangingPunct="1">
              <a:lnSpc>
                <a:spcPct val="90000"/>
              </a:lnSpc>
            </a:pPr>
            <a:r>
              <a:rPr lang="en-US" sz="2200" dirty="0">
                <a:latin typeface="Arial" charset="0"/>
                <a:ea typeface="ＭＳ Ｐゴシック" charset="0"/>
                <a:cs typeface="ＭＳ Ｐゴシック" charset="0"/>
              </a:rPr>
              <a:t>Identify a reason with emotional resonance</a:t>
            </a:r>
          </a:p>
          <a:p>
            <a:pPr eaLnBrk="1" hangingPunct="1">
              <a:lnSpc>
                <a:spcPct val="90000"/>
              </a:lnSpc>
            </a:pPr>
            <a:endParaRPr lang="en-US" sz="2200" dirty="0">
              <a:latin typeface="Calibri" charset="0"/>
              <a:ea typeface="ＭＳ Ｐゴシック" charset="0"/>
              <a:cs typeface="ＭＳ Ｐゴシック" charset="0"/>
            </a:endParaRPr>
          </a:p>
        </p:txBody>
      </p:sp>
      <p:pic>
        <p:nvPicPr>
          <p:cNvPr id="176132"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72000" y="1676400"/>
            <a:ext cx="3962400" cy="3962400"/>
          </a:xfrm>
        </p:spPr>
      </p:pic>
      <p:sp>
        <p:nvSpPr>
          <p:cNvPr id="77829" name="TextBox 4"/>
          <p:cNvSpPr txBox="1">
            <a:spLocks noChangeArrowheads="1"/>
          </p:cNvSpPr>
          <p:nvPr/>
        </p:nvSpPr>
        <p:spPr bwMode="auto">
          <a:xfrm>
            <a:off x="5230586" y="5756276"/>
            <a:ext cx="26860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Key: Vision and Motivators</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187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782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782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animEffect transition="in" filter="fade">
                                      <p:cBhvr>
                                        <p:cTn id="15" dur="1000"/>
                                        <p:tgtEl>
                                          <p:spTgt spid="77827">
                                            <p:txEl>
                                              <p:pRg st="1" end="1"/>
                                            </p:txEl>
                                          </p:spTgt>
                                        </p:tgtEl>
                                      </p:cBhvr>
                                    </p:animEffect>
                                    <p:anim calcmode="lin" valueType="num">
                                      <p:cBhvr>
                                        <p:cTn id="16"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7827">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782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7827">
                                            <p:txEl>
                                              <p:pRg st="2" end="2"/>
                                            </p:txEl>
                                          </p:spTgt>
                                        </p:tgtEl>
                                        <p:attrNameLst>
                                          <p:attrName>style.visibility</p:attrName>
                                        </p:attrNameLst>
                                      </p:cBhvr>
                                      <p:to>
                                        <p:strVal val="visible"/>
                                      </p:to>
                                    </p:set>
                                    <p:animEffect transition="in" filter="fade">
                                      <p:cBhvr>
                                        <p:cTn id="23" dur="1000"/>
                                        <p:tgtEl>
                                          <p:spTgt spid="77827">
                                            <p:txEl>
                                              <p:pRg st="2" end="2"/>
                                            </p:txEl>
                                          </p:spTgt>
                                        </p:tgtEl>
                                      </p:cBhvr>
                                    </p:animEffect>
                                    <p:anim calcmode="lin" valueType="num">
                                      <p:cBhvr>
                                        <p:cTn id="24"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7827">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782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7827">
                                            <p:txEl>
                                              <p:pRg st="3" end="3"/>
                                            </p:txEl>
                                          </p:spTgt>
                                        </p:tgtEl>
                                        <p:attrNameLst>
                                          <p:attrName>style.visibility</p:attrName>
                                        </p:attrNameLst>
                                      </p:cBhvr>
                                      <p:to>
                                        <p:strVal val="visible"/>
                                      </p:to>
                                    </p:set>
                                    <p:animEffect transition="in" filter="fade">
                                      <p:cBhvr>
                                        <p:cTn id="31" dur="1000"/>
                                        <p:tgtEl>
                                          <p:spTgt spid="77827">
                                            <p:txEl>
                                              <p:pRg st="3" end="3"/>
                                            </p:txEl>
                                          </p:spTgt>
                                        </p:tgtEl>
                                      </p:cBhvr>
                                    </p:animEffect>
                                    <p:anim calcmode="lin" valueType="num">
                                      <p:cBhvr>
                                        <p:cTn id="32"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7827">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782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7827">
                                            <p:txEl>
                                              <p:pRg st="4" end="4"/>
                                            </p:txEl>
                                          </p:spTgt>
                                        </p:tgtEl>
                                        <p:attrNameLst>
                                          <p:attrName>style.visibility</p:attrName>
                                        </p:attrNameLst>
                                      </p:cBhvr>
                                      <p:to>
                                        <p:strVal val="visible"/>
                                      </p:to>
                                    </p:set>
                                    <p:animEffect transition="in" filter="fade">
                                      <p:cBhvr>
                                        <p:cTn id="39" dur="1000"/>
                                        <p:tgtEl>
                                          <p:spTgt spid="77827">
                                            <p:txEl>
                                              <p:pRg st="4" end="4"/>
                                            </p:txEl>
                                          </p:spTgt>
                                        </p:tgtEl>
                                      </p:cBhvr>
                                    </p:animEffect>
                                    <p:anim calcmode="lin" valueType="num">
                                      <p:cBhvr>
                                        <p:cTn id="40"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78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782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7829"/>
                                        </p:tgtEl>
                                        <p:attrNameLst>
                                          <p:attrName>style.visibility</p:attrName>
                                        </p:attrNameLst>
                                      </p:cBhvr>
                                      <p:to>
                                        <p:strVal val="visible"/>
                                      </p:to>
                                    </p:set>
                                    <p:animEffect transition="in" filter="fade">
                                      <p:cBhvr>
                                        <p:cTn id="47" dur="20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P spid="778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4"/>
          <p:cNvSpPr>
            <a:spLocks noGrp="1"/>
          </p:cNvSpPr>
          <p:nvPr>
            <p:ph type="title"/>
          </p:nvPr>
        </p:nvSpPr>
        <p:spPr/>
        <p:txBody>
          <a:bodyPr>
            <a:normAutofit fontScale="90000"/>
          </a:bodyPr>
          <a:lstStyle/>
          <a:p>
            <a:pPr algn="l"/>
            <a:r>
              <a:rPr lang="en-US" dirty="0">
                <a:solidFill>
                  <a:srgbClr val="953735"/>
                </a:solidFill>
                <a:latin typeface="Calibri" charset="0"/>
                <a:ea typeface="ＭＳ Ｐゴシック" charset="0"/>
                <a:cs typeface="ＭＳ Ｐゴシック" charset="0"/>
              </a:rPr>
              <a:t>Processes for Contemplators-</a:t>
            </a:r>
            <a:br>
              <a:rPr lang="en-US" dirty="0">
                <a:solidFill>
                  <a:srgbClr val="953735"/>
                </a:solidFill>
                <a:latin typeface="Calibri" charset="0"/>
                <a:ea typeface="ＭＳ Ｐゴシック" charset="0"/>
                <a:cs typeface="ＭＳ Ｐゴシック" charset="0"/>
              </a:rPr>
            </a:br>
            <a:r>
              <a:rPr lang="en-US" dirty="0">
                <a:solidFill>
                  <a:srgbClr val="953735"/>
                </a:solidFill>
                <a:latin typeface="Calibri" charset="0"/>
                <a:ea typeface="ＭＳ Ｐゴシック" charset="0"/>
                <a:cs typeface="ＭＳ Ｐゴシック" charset="0"/>
              </a:rPr>
              <a:t>Experiential</a:t>
            </a:r>
          </a:p>
        </p:txBody>
      </p:sp>
      <p:sp>
        <p:nvSpPr>
          <p:cNvPr id="156675" name="Content Placeholder 5"/>
          <p:cNvSpPr>
            <a:spLocks noGrp="1"/>
          </p:cNvSpPr>
          <p:nvPr>
            <p:ph idx="1"/>
          </p:nvPr>
        </p:nvSpPr>
        <p:spPr/>
        <p:txBody>
          <a:bodyPr/>
          <a:lstStyle/>
          <a:p>
            <a:r>
              <a:rPr lang="en-US" dirty="0">
                <a:latin typeface="Calibri" charset="0"/>
                <a:ea typeface="ＭＳ Ｐゴシック" charset="0"/>
                <a:cs typeface="ＭＳ Ｐゴシック" charset="0"/>
              </a:rPr>
              <a:t>Similar to Pre-Contemplation</a:t>
            </a:r>
          </a:p>
          <a:p>
            <a:r>
              <a:rPr lang="en-US" dirty="0">
                <a:latin typeface="Calibri" charset="0"/>
                <a:ea typeface="ＭＳ Ｐゴシック" charset="0"/>
                <a:cs typeface="ＭＳ Ｐゴシック" charset="0"/>
              </a:rPr>
              <a:t>Add self-reevaluation</a:t>
            </a:r>
          </a:p>
          <a:p>
            <a:pPr lvl="1"/>
            <a:r>
              <a:rPr lang="en-US" sz="3200" dirty="0">
                <a:latin typeface="Calibri" charset="0"/>
                <a:ea typeface="ＭＳ Ｐゴシック" charset="0"/>
              </a:rPr>
              <a:t>Create a new self image</a:t>
            </a:r>
          </a:p>
          <a:p>
            <a:pPr lvl="1"/>
            <a:r>
              <a:rPr lang="ja-JP" altLang="en-US" sz="3200" dirty="0">
                <a:latin typeface="Calibri" charset="0"/>
                <a:ea typeface="ＭＳ Ｐゴシック" charset="0"/>
              </a:rPr>
              <a:t>“</a:t>
            </a:r>
            <a:r>
              <a:rPr lang="en-US" altLang="ja-JP" sz="3200" dirty="0">
                <a:latin typeface="Calibri" charset="0"/>
                <a:ea typeface="ＭＳ Ｐゴシック" charset="0"/>
              </a:rPr>
              <a:t>Imagine you were free from smoking. How would you feel about yourself?</a:t>
            </a:r>
            <a:r>
              <a:rPr lang="ja-JP" altLang="en-US" sz="3200" dirty="0">
                <a:latin typeface="Calibri" charset="0"/>
                <a:ea typeface="ＭＳ Ｐゴシック" charset="0"/>
              </a:rPr>
              <a:t>”</a:t>
            </a:r>
            <a:endParaRPr lang="en-US" altLang="ja-JP" sz="3200" dirty="0">
              <a:latin typeface="Calibri" charset="0"/>
              <a:ea typeface="ＭＳ Ｐゴシック" charset="0"/>
            </a:endParaRPr>
          </a:p>
          <a:p>
            <a:pPr lvl="1"/>
            <a:r>
              <a:rPr lang="en-US" sz="3200" dirty="0">
                <a:latin typeface="Calibri" charset="0"/>
                <a:ea typeface="ＭＳ Ｐゴシック" charset="0"/>
              </a:rPr>
              <a:t>Connect with core values</a:t>
            </a:r>
          </a:p>
          <a:p>
            <a:pPr lvl="1"/>
            <a:r>
              <a:rPr lang="en-US" sz="3200" dirty="0">
                <a:latin typeface="Calibri" charset="0"/>
                <a:ea typeface="ＭＳ Ｐゴシック" charset="0"/>
              </a:rPr>
              <a:t>Identify healthy role models</a:t>
            </a:r>
          </a:p>
          <a:p>
            <a:pPr lvl="1">
              <a:buFont typeface="Arial" charset="0"/>
              <a:buNone/>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8458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Preparation</a:t>
            </a:r>
          </a:p>
        </p:txBody>
      </p:sp>
      <p:sp>
        <p:nvSpPr>
          <p:cNvPr id="157699" name="Content Placeholder 2"/>
          <p:cNvSpPr>
            <a:spLocks noGrp="1"/>
          </p:cNvSpPr>
          <p:nvPr>
            <p:ph sz="half" idx="1"/>
          </p:nvPr>
        </p:nvSpPr>
        <p:spPr/>
        <p:txBody>
          <a:bodyPr/>
          <a:lstStyle/>
          <a:p>
            <a:r>
              <a:rPr lang="en-US" dirty="0">
                <a:latin typeface="Calibri" charset="0"/>
                <a:ea typeface="ＭＳ Ｐゴシック" charset="0"/>
                <a:cs typeface="ＭＳ Ｐゴシック" charset="0"/>
              </a:rPr>
              <a:t>Intend to take action in the immediate future-usually </a:t>
            </a:r>
            <a:r>
              <a:rPr lang="en-US" dirty="0" smtClean="0">
                <a:latin typeface="Calibri" charset="0"/>
                <a:ea typeface="ＭＳ Ｐゴシック" charset="0"/>
                <a:cs typeface="ＭＳ Ｐゴシック" charset="0"/>
              </a:rPr>
              <a:t>within </a:t>
            </a:r>
            <a:r>
              <a:rPr lang="en-US" dirty="0">
                <a:latin typeface="Calibri" charset="0"/>
                <a:ea typeface="ＭＳ Ｐゴシック" charset="0"/>
                <a:cs typeface="ＭＳ Ｐゴシック" charset="0"/>
              </a:rPr>
              <a:t>the next month</a:t>
            </a:r>
          </a:p>
          <a:p>
            <a:r>
              <a:rPr lang="en-US" dirty="0">
                <a:latin typeface="Calibri" charset="0"/>
                <a:ea typeface="ＭＳ Ｐゴシック" charset="0"/>
                <a:cs typeface="ＭＳ Ｐゴシック" charset="0"/>
              </a:rPr>
              <a:t>Have a plan</a:t>
            </a:r>
          </a:p>
          <a:p>
            <a:r>
              <a:rPr lang="en-US" dirty="0">
                <a:latin typeface="Calibri" charset="0"/>
                <a:ea typeface="ＭＳ Ｐゴシック" charset="0"/>
                <a:cs typeface="ＭＳ Ｐゴシック" charset="0"/>
              </a:rPr>
              <a:t>Ready for action oriented programs</a:t>
            </a:r>
          </a:p>
        </p:txBody>
      </p:sp>
      <p:sp>
        <p:nvSpPr>
          <p:cNvPr id="157700" name="Content Placeholder 3"/>
          <p:cNvSpPr>
            <a:spLocks noGrp="1"/>
          </p:cNvSpPr>
          <p:nvPr>
            <p:ph sz="half" idx="2"/>
          </p:nvPr>
        </p:nvSpPr>
        <p:spPr>
          <a:xfrm>
            <a:off x="4495800" y="1600200"/>
            <a:ext cx="4038600" cy="4525963"/>
          </a:xfrm>
        </p:spPr>
        <p:txBody>
          <a:bodyPr/>
          <a:lstStyle/>
          <a:p>
            <a:pPr lvl="1">
              <a:buFont typeface="Arial" charset="0"/>
              <a:buNone/>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a:p>
            <a:pPr lvl="1">
              <a:buFont typeface="Arial" charset="0"/>
              <a:buNone/>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p:txBody>
      </p:sp>
      <p:sp>
        <p:nvSpPr>
          <p:cNvPr id="157701" name="TextBox 4"/>
          <p:cNvSpPr txBox="1">
            <a:spLocks noChangeArrowheads="1"/>
          </p:cNvSpPr>
          <p:nvPr/>
        </p:nvSpPr>
        <p:spPr bwMode="auto">
          <a:xfrm>
            <a:off x="0" y="5181600"/>
            <a:ext cx="4624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http://www.prochange.com/transtheoretical-</a:t>
            </a:r>
            <a:endParaRPr lang="en-US" sz="1800" dirty="0"/>
          </a:p>
          <a:p>
            <a:pPr eaLnBrk="1" hangingPunct="1"/>
            <a:r>
              <a:rPr lang="en-US" sz="1800" dirty="0"/>
              <a:t>model-of-behavior-change</a:t>
            </a:r>
          </a:p>
          <a:p>
            <a:pPr eaLnBrk="1" hangingPunct="1"/>
            <a:endParaRPr lang="en-US" sz="1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descr="j028491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37" y="2346519"/>
            <a:ext cx="3747754" cy="2442286"/>
          </a:xfrm>
          <a:prstGeom prst="rect">
            <a:avLst/>
          </a:prstGeom>
        </p:spPr>
      </p:pic>
    </p:spTree>
    <p:extLst>
      <p:ext uri="{BB962C8B-B14F-4D97-AF65-F5344CB8AC3E}">
        <p14:creationId xmlns:p14="http://schemas.microsoft.com/office/powerpoint/2010/main" val="17219575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4"/>
          <p:cNvSpPr>
            <a:spLocks noGrp="1" noRot="1" noChangeArrowheads="1"/>
          </p:cNvSpPr>
          <p:nvPr>
            <p:ph type="title"/>
          </p:nvPr>
        </p:nvSpPr>
        <p:spPr/>
        <p:txBody>
          <a:bodyPr/>
          <a:lstStyle/>
          <a:p>
            <a:pPr eaLnBrk="1" hangingPunct="1"/>
            <a:r>
              <a:rPr lang="en-US" dirty="0">
                <a:solidFill>
                  <a:srgbClr val="953735"/>
                </a:solidFill>
                <a:latin typeface="Arial" charset="0"/>
                <a:ea typeface="ＭＳ Ｐゴシック" charset="0"/>
                <a:cs typeface="ＭＳ Ｐゴシック" charset="0"/>
              </a:rPr>
              <a:t>The People in Preparation</a:t>
            </a:r>
          </a:p>
        </p:txBody>
      </p:sp>
      <p:sp>
        <p:nvSpPr>
          <p:cNvPr id="78851" name="Rectangle 5"/>
          <p:cNvSpPr>
            <a:spLocks noGrp="1" noChangeArrowheads="1"/>
          </p:cNvSpPr>
          <p:nvPr>
            <p:ph type="body" sz="half" idx="1"/>
          </p:nvPr>
        </p:nvSpPr>
        <p:spPr/>
        <p:txBody>
          <a:bodyPr/>
          <a:lstStyle/>
          <a:p>
            <a:pPr eaLnBrk="1" hangingPunct="1"/>
            <a:r>
              <a:rPr lang="en-US" sz="2200" dirty="0">
                <a:latin typeface="Arial" charset="0"/>
                <a:ea typeface="ＭＳ Ｐゴシック" charset="0"/>
                <a:cs typeface="ＭＳ Ｐゴシック" charset="0"/>
              </a:rPr>
              <a:t>Ask the patient how confident she is in her ability to perform exercise</a:t>
            </a:r>
          </a:p>
          <a:p>
            <a:pPr eaLnBrk="1" hangingPunct="1"/>
            <a:r>
              <a:rPr lang="en-US" sz="2200" dirty="0">
                <a:latin typeface="Arial" charset="0"/>
                <a:ea typeface="ＭＳ Ｐゴシック" charset="0"/>
                <a:cs typeface="ＭＳ Ｐゴシック" charset="0"/>
              </a:rPr>
              <a:t>Ask how the patient can increase her confidence in her ability to perform exercise</a:t>
            </a:r>
          </a:p>
          <a:p>
            <a:pPr eaLnBrk="1" hangingPunct="1"/>
            <a:r>
              <a:rPr lang="en-US" sz="2200" dirty="0">
                <a:latin typeface="Arial" charset="0"/>
                <a:ea typeface="ＭＳ Ｐゴシック" charset="0"/>
                <a:cs typeface="ＭＳ Ｐゴシック" charset="0"/>
              </a:rPr>
              <a:t>Develop a SMART exercise goal for the patient</a:t>
            </a:r>
          </a:p>
          <a:p>
            <a:pPr eaLnBrk="1" hangingPunct="1"/>
            <a:r>
              <a:rPr lang="en-US" sz="2200" dirty="0">
                <a:latin typeface="Arial" charset="0"/>
                <a:ea typeface="ＭＳ Ｐゴシック" charset="0"/>
                <a:cs typeface="ＭＳ Ｐゴシック" charset="0"/>
              </a:rPr>
              <a:t>Identify possible obstacles and brainstorm strategies around them</a:t>
            </a:r>
          </a:p>
          <a:p>
            <a:pPr eaLnBrk="1" hangingPunct="1"/>
            <a:endParaRPr lang="en-US" sz="2200" dirty="0">
              <a:latin typeface="Calibri" charset="0"/>
              <a:ea typeface="ＭＳ Ｐゴシック" charset="0"/>
              <a:cs typeface="ＭＳ Ｐゴシック" charset="0"/>
            </a:endParaRPr>
          </a:p>
        </p:txBody>
      </p:sp>
      <p:sp>
        <p:nvSpPr>
          <p:cNvPr id="78853" name="TextBox 4"/>
          <p:cNvSpPr txBox="1">
            <a:spLocks noChangeArrowheads="1"/>
          </p:cNvSpPr>
          <p:nvPr/>
        </p:nvSpPr>
        <p:spPr bwMode="auto">
          <a:xfrm>
            <a:off x="5048308" y="5733352"/>
            <a:ext cx="34432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Key: A solid plan with SMART goals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j028930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6576" y="1600200"/>
            <a:ext cx="3027430" cy="3940256"/>
          </a:xfrm>
          <a:prstGeom prst="rect">
            <a:avLst/>
          </a:prstGeom>
        </p:spPr>
      </p:pic>
    </p:spTree>
    <p:extLst>
      <p:ext uri="{BB962C8B-B14F-4D97-AF65-F5344CB8AC3E}">
        <p14:creationId xmlns:p14="http://schemas.microsoft.com/office/powerpoint/2010/main" val="3532332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fade">
                                      <p:cBhvr>
                                        <p:cTn id="7" dur="1000"/>
                                        <p:tgtEl>
                                          <p:spTgt spid="78851">
                                            <p:txEl>
                                              <p:pRg st="0" end="0"/>
                                            </p:txEl>
                                          </p:spTgt>
                                        </p:tgtEl>
                                      </p:cBhvr>
                                    </p:animEffect>
                                    <p:anim calcmode="lin" valueType="num">
                                      <p:cBhvr>
                                        <p:cTn id="8"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885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8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8851">
                                            <p:txEl>
                                              <p:pRg st="1" end="1"/>
                                            </p:txEl>
                                          </p:spTgt>
                                        </p:tgtEl>
                                        <p:attrNameLst>
                                          <p:attrName>style.visibility</p:attrName>
                                        </p:attrNameLst>
                                      </p:cBhvr>
                                      <p:to>
                                        <p:strVal val="visible"/>
                                      </p:to>
                                    </p:set>
                                    <p:animEffect transition="in" filter="fade">
                                      <p:cBhvr>
                                        <p:cTn id="15" dur="1000"/>
                                        <p:tgtEl>
                                          <p:spTgt spid="78851">
                                            <p:txEl>
                                              <p:pRg st="1" end="1"/>
                                            </p:txEl>
                                          </p:spTgt>
                                        </p:tgtEl>
                                      </p:cBhvr>
                                    </p:animEffect>
                                    <p:anim calcmode="lin" valueType="num">
                                      <p:cBhvr>
                                        <p:cTn id="16" dur="10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8851">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88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8851">
                                            <p:txEl>
                                              <p:pRg st="2" end="2"/>
                                            </p:txEl>
                                          </p:spTgt>
                                        </p:tgtEl>
                                        <p:attrNameLst>
                                          <p:attrName>style.visibility</p:attrName>
                                        </p:attrNameLst>
                                      </p:cBhvr>
                                      <p:to>
                                        <p:strVal val="visible"/>
                                      </p:to>
                                    </p:set>
                                    <p:animEffect transition="in" filter="fade">
                                      <p:cBhvr>
                                        <p:cTn id="23" dur="1000"/>
                                        <p:tgtEl>
                                          <p:spTgt spid="78851">
                                            <p:txEl>
                                              <p:pRg st="2" end="2"/>
                                            </p:txEl>
                                          </p:spTgt>
                                        </p:tgtEl>
                                      </p:cBhvr>
                                    </p:animEffect>
                                    <p:anim calcmode="lin" valueType="num">
                                      <p:cBhvr>
                                        <p:cTn id="24"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8851">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88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8851">
                                            <p:txEl>
                                              <p:pRg st="3" end="3"/>
                                            </p:txEl>
                                          </p:spTgt>
                                        </p:tgtEl>
                                        <p:attrNameLst>
                                          <p:attrName>style.visibility</p:attrName>
                                        </p:attrNameLst>
                                      </p:cBhvr>
                                      <p:to>
                                        <p:strVal val="visible"/>
                                      </p:to>
                                    </p:set>
                                    <p:animEffect transition="in" filter="fade">
                                      <p:cBhvr>
                                        <p:cTn id="31" dur="1000"/>
                                        <p:tgtEl>
                                          <p:spTgt spid="78851">
                                            <p:txEl>
                                              <p:pRg st="3" end="3"/>
                                            </p:txEl>
                                          </p:spTgt>
                                        </p:tgtEl>
                                      </p:cBhvr>
                                    </p:animEffect>
                                    <p:anim calcmode="lin" valueType="num">
                                      <p:cBhvr>
                                        <p:cTn id="32" dur="10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8851">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885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1" nodeType="clickEffect">
                                  <p:stCondLst>
                                    <p:cond delay="0"/>
                                  </p:stCondLst>
                                  <p:childTnLst>
                                    <p:set>
                                      <p:cBhvr>
                                        <p:cTn id="38" dur="1" fill="hold">
                                          <p:stCondLst>
                                            <p:cond delay="0"/>
                                          </p:stCondLst>
                                        </p:cTn>
                                        <p:tgtEl>
                                          <p:spTgt spid="78851">
                                            <p:txEl>
                                              <p:pRg st="0" end="0"/>
                                            </p:txEl>
                                          </p:spTgt>
                                        </p:tgtEl>
                                        <p:attrNameLst>
                                          <p:attrName>style.visibility</p:attrName>
                                        </p:attrNameLst>
                                      </p:cBhvr>
                                      <p:to>
                                        <p:strVal val="visible"/>
                                      </p:to>
                                    </p:set>
                                    <p:animEffect transition="in" filter="fade">
                                      <p:cBhvr>
                                        <p:cTn id="39" dur="1000"/>
                                        <p:tgtEl>
                                          <p:spTgt spid="78851">
                                            <p:txEl>
                                              <p:pRg st="0" end="0"/>
                                            </p:txEl>
                                          </p:spTgt>
                                        </p:tgtEl>
                                      </p:cBhvr>
                                    </p:animEffect>
                                    <p:anim calcmode="lin" valueType="num">
                                      <p:cBhvr>
                                        <p:cTn id="40" dur="10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8851">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88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1" nodeType="clickEffect">
                                  <p:stCondLst>
                                    <p:cond delay="0"/>
                                  </p:stCondLst>
                                  <p:childTnLst>
                                    <p:set>
                                      <p:cBhvr>
                                        <p:cTn id="46" dur="1" fill="hold">
                                          <p:stCondLst>
                                            <p:cond delay="0"/>
                                          </p:stCondLst>
                                        </p:cTn>
                                        <p:tgtEl>
                                          <p:spTgt spid="78851">
                                            <p:txEl>
                                              <p:pRg st="1" end="1"/>
                                            </p:txEl>
                                          </p:spTgt>
                                        </p:tgtEl>
                                        <p:attrNameLst>
                                          <p:attrName>style.visibility</p:attrName>
                                        </p:attrNameLst>
                                      </p:cBhvr>
                                      <p:to>
                                        <p:strVal val="visible"/>
                                      </p:to>
                                    </p:set>
                                    <p:animEffect transition="in" filter="fade">
                                      <p:cBhvr>
                                        <p:cTn id="47" dur="1000"/>
                                        <p:tgtEl>
                                          <p:spTgt spid="78851">
                                            <p:txEl>
                                              <p:pRg st="1" end="1"/>
                                            </p:txEl>
                                          </p:spTgt>
                                        </p:tgtEl>
                                      </p:cBhvr>
                                    </p:animEffect>
                                    <p:anim calcmode="lin" valueType="num">
                                      <p:cBhvr>
                                        <p:cTn id="48" dur="1000" fill="hold"/>
                                        <p:tgtEl>
                                          <p:spTgt spid="78851">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8851">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88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1" nodeType="clickEffect">
                                  <p:stCondLst>
                                    <p:cond delay="0"/>
                                  </p:stCondLst>
                                  <p:childTnLst>
                                    <p:set>
                                      <p:cBhvr>
                                        <p:cTn id="54" dur="1" fill="hold">
                                          <p:stCondLst>
                                            <p:cond delay="0"/>
                                          </p:stCondLst>
                                        </p:cTn>
                                        <p:tgtEl>
                                          <p:spTgt spid="78851">
                                            <p:txEl>
                                              <p:pRg st="2" end="2"/>
                                            </p:txEl>
                                          </p:spTgt>
                                        </p:tgtEl>
                                        <p:attrNameLst>
                                          <p:attrName>style.visibility</p:attrName>
                                        </p:attrNameLst>
                                      </p:cBhvr>
                                      <p:to>
                                        <p:strVal val="visible"/>
                                      </p:to>
                                    </p:set>
                                    <p:animEffect transition="in" filter="fade">
                                      <p:cBhvr>
                                        <p:cTn id="55" dur="1000"/>
                                        <p:tgtEl>
                                          <p:spTgt spid="78851">
                                            <p:txEl>
                                              <p:pRg st="2" end="2"/>
                                            </p:txEl>
                                          </p:spTgt>
                                        </p:tgtEl>
                                      </p:cBhvr>
                                    </p:animEffect>
                                    <p:anim calcmode="lin" valueType="num">
                                      <p:cBhvr>
                                        <p:cTn id="56" dur="10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8851">
                                            <p:txEl>
                                              <p:pRg st="2" end="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88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1" nodeType="clickEffect">
                                  <p:stCondLst>
                                    <p:cond delay="0"/>
                                  </p:stCondLst>
                                  <p:childTnLst>
                                    <p:set>
                                      <p:cBhvr>
                                        <p:cTn id="62" dur="1" fill="hold">
                                          <p:stCondLst>
                                            <p:cond delay="0"/>
                                          </p:stCondLst>
                                        </p:cTn>
                                        <p:tgtEl>
                                          <p:spTgt spid="78851">
                                            <p:txEl>
                                              <p:pRg st="3" end="3"/>
                                            </p:txEl>
                                          </p:spTgt>
                                        </p:tgtEl>
                                        <p:attrNameLst>
                                          <p:attrName>style.visibility</p:attrName>
                                        </p:attrNameLst>
                                      </p:cBhvr>
                                      <p:to>
                                        <p:strVal val="visible"/>
                                      </p:to>
                                    </p:set>
                                    <p:animEffect transition="in" filter="fade">
                                      <p:cBhvr>
                                        <p:cTn id="63" dur="1000"/>
                                        <p:tgtEl>
                                          <p:spTgt spid="78851">
                                            <p:txEl>
                                              <p:pRg st="3" end="3"/>
                                            </p:txEl>
                                          </p:spTgt>
                                        </p:tgtEl>
                                      </p:cBhvr>
                                    </p:animEffect>
                                    <p:anim calcmode="lin" valueType="num">
                                      <p:cBhvr>
                                        <p:cTn id="64" dur="1000" fill="hold"/>
                                        <p:tgtEl>
                                          <p:spTgt spid="78851">
                                            <p:txEl>
                                              <p:pRg st="3" end="3"/>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8851">
                                            <p:txEl>
                                              <p:pRg st="3" end="3"/>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885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78853"/>
                                        </p:tgtEl>
                                        <p:attrNameLst>
                                          <p:attrName>style.visibility</p:attrName>
                                        </p:attrNameLst>
                                      </p:cBhvr>
                                      <p:to>
                                        <p:strVal val="visible"/>
                                      </p:to>
                                    </p:set>
                                    <p:animEffect transition="in" filter="fade">
                                      <p:cBhvr>
                                        <p:cTn id="71" dur="2000"/>
                                        <p:tgtEl>
                                          <p:spTgt spid="7885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1" nodeType="clickEffect">
                                  <p:stCondLst>
                                    <p:cond delay="0"/>
                                  </p:stCondLst>
                                  <p:childTnLst>
                                    <p:set>
                                      <p:cBhvr>
                                        <p:cTn id="75" dur="1" fill="hold">
                                          <p:stCondLst>
                                            <p:cond delay="0"/>
                                          </p:stCondLst>
                                        </p:cTn>
                                        <p:tgtEl>
                                          <p:spTgt spid="78853"/>
                                        </p:tgtEl>
                                        <p:attrNameLst>
                                          <p:attrName>style.visibility</p:attrName>
                                        </p:attrNameLst>
                                      </p:cBhvr>
                                      <p:to>
                                        <p:strVal val="visible"/>
                                      </p:to>
                                    </p:set>
                                    <p:animEffect transition="in" filter="fade">
                                      <p:cBhvr>
                                        <p:cTn id="76"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P spid="78851" grpId="1" build="p"/>
      <p:bldP spid="78853" grpId="0"/>
      <p:bldP spid="7885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fontScale="90000"/>
          </a:bodyPr>
          <a:lstStyle/>
          <a:p>
            <a:pPr algn="l"/>
            <a:r>
              <a:rPr lang="en-US" sz="4000" dirty="0">
                <a:solidFill>
                  <a:srgbClr val="953735"/>
                </a:solidFill>
                <a:latin typeface="Calibri" charset="0"/>
                <a:ea typeface="ＭＳ Ｐゴシック" charset="0"/>
                <a:cs typeface="ＭＳ Ｐゴシック" charset="0"/>
              </a:rPr>
              <a:t>What can lifestyle medicine practitioners do? Simple first steps</a:t>
            </a:r>
          </a:p>
        </p:txBody>
      </p:sp>
      <p:sp>
        <p:nvSpPr>
          <p:cNvPr id="54275" name="Content Placeholder 2"/>
          <p:cNvSpPr>
            <a:spLocks noGrp="1"/>
          </p:cNvSpPr>
          <p:nvPr>
            <p:ph sz="half" idx="1"/>
          </p:nvPr>
        </p:nvSpPr>
        <p:spPr/>
        <p:txBody>
          <a:bodyPr/>
          <a:lstStyle/>
          <a:p>
            <a:r>
              <a:rPr lang="en-US" dirty="0">
                <a:latin typeface="Calibri" charset="0"/>
                <a:ea typeface="ＭＳ Ｐゴシック" charset="0"/>
                <a:cs typeface="ＭＳ Ｐゴシック" charset="0"/>
              </a:rPr>
              <a:t>With every patient?</a:t>
            </a:r>
          </a:p>
          <a:p>
            <a:r>
              <a:rPr lang="en-US" dirty="0">
                <a:latin typeface="Calibri" charset="0"/>
                <a:ea typeface="ＭＳ Ｐゴシック" charset="0"/>
                <a:cs typeface="ＭＳ Ｐゴシック" charset="0"/>
              </a:rPr>
              <a:t>If you only have 30 seconds?</a:t>
            </a:r>
          </a:p>
          <a:p>
            <a:r>
              <a:rPr lang="en-US" dirty="0">
                <a:latin typeface="Calibri" charset="0"/>
                <a:ea typeface="ＭＳ Ｐゴシック" charset="0"/>
                <a:cs typeface="ＭＳ Ｐゴシック" charset="0"/>
              </a:rPr>
              <a:t>If you only have 5 minutes?</a:t>
            </a:r>
          </a:p>
          <a:p>
            <a:r>
              <a:rPr lang="en-US" dirty="0">
                <a:latin typeface="Calibri" charset="0"/>
                <a:ea typeface="ＭＳ Ｐゴシック" charset="0"/>
                <a:cs typeface="ＭＳ Ｐゴシック" charset="0"/>
              </a:rPr>
              <a:t>If you only have 10 minutes?</a:t>
            </a: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pic>
        <p:nvPicPr>
          <p:cNvPr id="54276"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4715" r="-4715"/>
          <a:stretch>
            <a:fillRect/>
          </a:stretch>
        </p:blip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961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4"/>
          <p:cNvSpPr>
            <a:spLocks noGrp="1"/>
          </p:cNvSpPr>
          <p:nvPr>
            <p:ph type="title"/>
          </p:nvPr>
        </p:nvSpPr>
        <p:spPr/>
        <p:txBody>
          <a:bodyPr>
            <a:normAutofit fontScale="90000"/>
          </a:bodyPr>
          <a:lstStyle/>
          <a:p>
            <a:pPr algn="l"/>
            <a:r>
              <a:rPr lang="en-US" dirty="0">
                <a:solidFill>
                  <a:srgbClr val="953735"/>
                </a:solidFill>
                <a:latin typeface="Calibri" charset="0"/>
                <a:ea typeface="ＭＳ Ｐゴシック" charset="0"/>
                <a:cs typeface="ＭＳ Ｐゴシック" charset="0"/>
              </a:rPr>
              <a:t>Processes for Preparation-</a:t>
            </a:r>
            <a:br>
              <a:rPr lang="en-US" dirty="0">
                <a:solidFill>
                  <a:srgbClr val="953735"/>
                </a:solidFill>
                <a:latin typeface="Calibri" charset="0"/>
                <a:ea typeface="ＭＳ Ｐゴシック" charset="0"/>
                <a:cs typeface="ＭＳ Ｐゴシック" charset="0"/>
              </a:rPr>
            </a:br>
            <a:r>
              <a:rPr lang="en-US" dirty="0">
                <a:solidFill>
                  <a:srgbClr val="953735"/>
                </a:solidFill>
                <a:latin typeface="Calibri" charset="0"/>
                <a:ea typeface="ＭＳ Ｐゴシック" charset="0"/>
                <a:cs typeface="ＭＳ Ｐゴシック" charset="0"/>
              </a:rPr>
              <a:t>Behavioral</a:t>
            </a:r>
          </a:p>
        </p:txBody>
      </p:sp>
      <p:sp>
        <p:nvSpPr>
          <p:cNvPr id="159747" name="Content Placeholder 5"/>
          <p:cNvSpPr>
            <a:spLocks noGrp="1"/>
          </p:cNvSpPr>
          <p:nvPr>
            <p:ph idx="1"/>
          </p:nvPr>
        </p:nvSpPr>
        <p:spPr/>
        <p:txBody>
          <a:bodyPr/>
          <a:lstStyle/>
          <a:p>
            <a:r>
              <a:rPr lang="en-US" dirty="0">
                <a:latin typeface="Calibri" charset="0"/>
                <a:ea typeface="ＭＳ Ｐゴシック" charset="0"/>
                <a:cs typeface="ＭＳ Ｐゴシック" charset="0"/>
              </a:rPr>
              <a:t>Commitment/ Self-liberation</a:t>
            </a:r>
          </a:p>
          <a:p>
            <a:pPr lvl="1"/>
            <a:r>
              <a:rPr lang="en-US" dirty="0">
                <a:latin typeface="Calibri" charset="0"/>
                <a:ea typeface="ＭＳ Ｐゴシック" charset="0"/>
              </a:rPr>
              <a:t>Make a commitment</a:t>
            </a:r>
          </a:p>
          <a:p>
            <a:pPr lvl="1"/>
            <a:r>
              <a:rPr lang="ja-JP" altLang="en-US">
                <a:latin typeface="Calibri" charset="0"/>
                <a:ea typeface="ＭＳ Ｐゴシック" charset="0"/>
              </a:rPr>
              <a:t>“</a:t>
            </a:r>
            <a:r>
              <a:rPr lang="en-US" altLang="ja-JP" dirty="0">
                <a:latin typeface="Calibri" charset="0"/>
                <a:ea typeface="ＭＳ Ｐゴシック" charset="0"/>
              </a:rPr>
              <a:t>Who are you going to tell?</a:t>
            </a:r>
            <a:r>
              <a:rPr lang="ja-JP" altLang="en-US">
                <a:latin typeface="Calibri" charset="0"/>
                <a:ea typeface="ＭＳ Ｐゴシック" charset="0"/>
              </a:rPr>
              <a:t>”</a:t>
            </a:r>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Counter conditioning/ Substitutions</a:t>
            </a:r>
          </a:p>
          <a:p>
            <a:pPr lvl="1"/>
            <a:r>
              <a:rPr lang="en-US" dirty="0">
                <a:latin typeface="Calibri" charset="0"/>
                <a:ea typeface="ＭＳ Ｐゴシック" charset="0"/>
                <a:cs typeface="ＭＳ Ｐゴシック" charset="0"/>
              </a:rPr>
              <a:t>Jog instead of drink</a:t>
            </a:r>
          </a:p>
          <a:p>
            <a:pPr lvl="1"/>
            <a:r>
              <a:rPr lang="en-US" dirty="0">
                <a:latin typeface="Calibri" charset="0"/>
                <a:ea typeface="ＭＳ Ｐゴシック" charset="0"/>
                <a:cs typeface="ＭＳ Ｐゴシック" charset="0"/>
              </a:rPr>
              <a:t>Eat apples instead of chips and crackers at night</a:t>
            </a:r>
          </a:p>
          <a:p>
            <a:r>
              <a:rPr lang="en-US" dirty="0">
                <a:latin typeface="Calibri" charset="0"/>
                <a:ea typeface="ＭＳ Ｐゴシック" charset="0"/>
                <a:cs typeface="ＭＳ Ｐゴシック" charset="0"/>
              </a:rPr>
              <a:t>Helping relationships</a:t>
            </a:r>
          </a:p>
          <a:p>
            <a:endParaRPr lang="en-US" dirty="0">
              <a:latin typeface="Calibri" charset="0"/>
              <a:ea typeface="ＭＳ Ｐゴシック" charset="0"/>
              <a:cs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003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4"/>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Strategies for Preparation</a:t>
            </a:r>
          </a:p>
        </p:txBody>
      </p:sp>
      <p:sp>
        <p:nvSpPr>
          <p:cNvPr id="160771" name="Content Placeholder 5"/>
          <p:cNvSpPr>
            <a:spLocks noGrp="1"/>
          </p:cNvSpPr>
          <p:nvPr>
            <p:ph idx="1"/>
          </p:nvPr>
        </p:nvSpPr>
        <p:spPr/>
        <p:txBody>
          <a:bodyPr/>
          <a:lstStyle/>
          <a:p>
            <a:r>
              <a:rPr lang="en-US" dirty="0">
                <a:latin typeface="Calibri" charset="0"/>
                <a:ea typeface="ＭＳ Ｐゴシック" charset="0"/>
                <a:cs typeface="ＭＳ Ｐゴシック" charset="0"/>
              </a:rPr>
              <a:t>Discuss options that will work (client ideas)</a:t>
            </a:r>
          </a:p>
          <a:p>
            <a:r>
              <a:rPr lang="en-US" dirty="0">
                <a:latin typeface="Calibri" charset="0"/>
                <a:ea typeface="ＭＳ Ｐゴシック" charset="0"/>
                <a:cs typeface="ＭＳ Ｐゴシック" charset="0"/>
              </a:rPr>
              <a:t>Egger—ABC</a:t>
            </a:r>
            <a:r>
              <a:rPr lang="ja-JP" altLang="en-US">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s</a:t>
            </a:r>
          </a:p>
          <a:p>
            <a:pPr lvl="1"/>
            <a:r>
              <a:rPr lang="en-US" dirty="0">
                <a:latin typeface="Calibri" charset="0"/>
                <a:ea typeface="ＭＳ Ｐゴシック" charset="0"/>
              </a:rPr>
              <a:t>ACT-set a time and date-have a plan</a:t>
            </a:r>
          </a:p>
          <a:p>
            <a:pPr lvl="1"/>
            <a:r>
              <a:rPr lang="en-US" dirty="0">
                <a:latin typeface="Calibri" charset="0"/>
                <a:ea typeface="ＭＳ Ｐゴシック" charset="0"/>
              </a:rPr>
              <a:t>BELONG-find a support buddy</a:t>
            </a:r>
          </a:p>
          <a:p>
            <a:pPr lvl="1"/>
            <a:r>
              <a:rPr lang="en-US" dirty="0">
                <a:latin typeface="Calibri" charset="0"/>
                <a:ea typeface="ＭＳ Ｐゴシック" charset="0"/>
              </a:rPr>
              <a:t>COMMIT-write the  SMART goal down, set up accountability</a:t>
            </a:r>
          </a:p>
          <a:p>
            <a:r>
              <a:rPr lang="en-US" dirty="0">
                <a:latin typeface="Calibri" charset="0"/>
                <a:ea typeface="ＭＳ Ｐゴシック" charset="0"/>
                <a:cs typeface="ＭＳ Ｐゴシック" charset="0"/>
              </a:rPr>
              <a:t>Continue to tap into intrinsic motivation</a:t>
            </a:r>
          </a:p>
        </p:txBody>
      </p:sp>
      <p:sp>
        <p:nvSpPr>
          <p:cNvPr id="160772" name="TextBox 6"/>
          <p:cNvSpPr txBox="1">
            <a:spLocks noChangeArrowheads="1"/>
          </p:cNvSpPr>
          <p:nvPr/>
        </p:nvSpPr>
        <p:spPr bwMode="auto">
          <a:xfrm>
            <a:off x="457200" y="6477000"/>
            <a:ext cx="24431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Egger at al. Chapter 4</a:t>
            </a:r>
          </a:p>
          <a:p>
            <a:pPr eaLnBrk="1" hangingPunct="1"/>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Action</a:t>
            </a:r>
          </a:p>
        </p:txBody>
      </p:sp>
      <p:sp>
        <p:nvSpPr>
          <p:cNvPr id="161795" name="Content Placeholder 2"/>
          <p:cNvSpPr>
            <a:spLocks noGrp="1"/>
          </p:cNvSpPr>
          <p:nvPr>
            <p:ph sz="half" idx="1"/>
          </p:nvPr>
        </p:nvSpPr>
        <p:spPr/>
        <p:txBody>
          <a:bodyPr/>
          <a:lstStyle/>
          <a:p>
            <a:r>
              <a:rPr lang="en-US" dirty="0">
                <a:latin typeface="Calibri" charset="0"/>
                <a:ea typeface="ＭＳ Ｐゴシック" charset="0"/>
                <a:cs typeface="ＭＳ Ｐゴシック" charset="0"/>
              </a:rPr>
              <a:t>Have made changes in past six months.</a:t>
            </a:r>
          </a:p>
          <a:p>
            <a:endParaRPr lang="en-US" dirty="0">
              <a:latin typeface="Calibri" charset="0"/>
              <a:ea typeface="ＭＳ Ｐゴシック" charset="0"/>
              <a:cs typeface="ＭＳ Ｐゴシック" charset="0"/>
            </a:endParaRPr>
          </a:p>
          <a:p>
            <a:pPr lvl="1">
              <a:buFont typeface="Arial" charset="0"/>
              <a:buNone/>
            </a:pPr>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p:txBody>
      </p:sp>
      <p:pic>
        <p:nvPicPr>
          <p:cNvPr id="16179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l="-17091" r="-17091"/>
          <a:stretch>
            <a:fillRect/>
          </a:stretch>
        </p:blipFill>
        <p:spPr/>
      </p:pic>
      <p:sp>
        <p:nvSpPr>
          <p:cNvPr id="161797" name="TextBox 1"/>
          <p:cNvSpPr txBox="1">
            <a:spLocks noChangeArrowheads="1"/>
          </p:cNvSpPr>
          <p:nvPr/>
        </p:nvSpPr>
        <p:spPr bwMode="auto">
          <a:xfrm>
            <a:off x="152400" y="5867400"/>
            <a:ext cx="91201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4"/>
              </a:rPr>
              <a:t>http://www.prochange.com/transtheoretical-</a:t>
            </a:r>
            <a:endParaRPr lang="en-US" sz="1800" dirty="0"/>
          </a:p>
          <a:p>
            <a:pPr eaLnBrk="1" hangingPunct="1"/>
            <a:r>
              <a:rPr lang="en-US" sz="1800" dirty="0"/>
              <a:t>model-of-behavior-change</a:t>
            </a:r>
          </a:p>
          <a:p>
            <a:pPr eaLnBrk="1" hangingPunct="1"/>
            <a:endParaRPr lang="en-US" sz="1800" dirty="0"/>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674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8"/>
          <p:cNvSpPr>
            <a:spLocks noGrp="1" noRot="1" noChangeArrowheads="1"/>
          </p:cNvSpPr>
          <p:nvPr>
            <p:ph type="title"/>
          </p:nvPr>
        </p:nvSpPr>
        <p:spPr/>
        <p:txBody>
          <a:bodyPr/>
          <a:lstStyle/>
          <a:p>
            <a:pPr algn="l" eaLnBrk="1" hangingPunct="1"/>
            <a:r>
              <a:rPr lang="en-US" dirty="0">
                <a:solidFill>
                  <a:srgbClr val="953735"/>
                </a:solidFill>
                <a:latin typeface="Arial" charset="0"/>
                <a:ea typeface="ＭＳ Ｐゴシック" charset="0"/>
                <a:cs typeface="ＭＳ Ｐゴシック" charset="0"/>
              </a:rPr>
              <a:t>The People in Action</a:t>
            </a:r>
          </a:p>
        </p:txBody>
      </p:sp>
      <p:sp>
        <p:nvSpPr>
          <p:cNvPr id="80899" name="Rectangle 5"/>
          <p:cNvSpPr>
            <a:spLocks noGrp="1" noChangeArrowheads="1"/>
          </p:cNvSpPr>
          <p:nvPr>
            <p:ph type="body" sz="half" idx="1"/>
          </p:nvPr>
        </p:nvSpPr>
        <p:spPr/>
        <p:txBody>
          <a:bodyPr/>
          <a:lstStyle/>
          <a:p>
            <a:pPr eaLnBrk="1" hangingPunct="1">
              <a:lnSpc>
                <a:spcPct val="90000"/>
              </a:lnSpc>
            </a:pPr>
            <a:r>
              <a:rPr lang="en-US" sz="2400" dirty="0">
                <a:latin typeface="Arial" charset="0"/>
                <a:ea typeface="ＭＳ Ｐゴシック" charset="0"/>
                <a:cs typeface="ＭＳ Ｐゴシック" charset="0"/>
              </a:rPr>
              <a:t>Review physical activity guidelines</a:t>
            </a:r>
          </a:p>
          <a:p>
            <a:pPr eaLnBrk="1" hangingPunct="1">
              <a:lnSpc>
                <a:spcPct val="90000"/>
              </a:lnSpc>
            </a:pPr>
            <a:r>
              <a:rPr lang="en-US" sz="2400" dirty="0">
                <a:latin typeface="Arial" charset="0"/>
                <a:ea typeface="ＭＳ Ｐゴシック" charset="0"/>
                <a:cs typeface="ＭＳ Ｐゴシック" charset="0"/>
              </a:rPr>
              <a:t>Write an exercise prescription</a:t>
            </a:r>
          </a:p>
          <a:p>
            <a:pPr eaLnBrk="1" hangingPunct="1">
              <a:lnSpc>
                <a:spcPct val="90000"/>
              </a:lnSpc>
            </a:pPr>
            <a:r>
              <a:rPr lang="en-US" sz="2400" dirty="0">
                <a:latin typeface="Arial" charset="0"/>
                <a:ea typeface="ＭＳ Ｐゴシック" charset="0"/>
                <a:cs typeface="ＭＳ Ｐゴシック" charset="0"/>
              </a:rPr>
              <a:t>Follow up on the patient</a:t>
            </a:r>
            <a:r>
              <a:rPr lang="ja-JP" altLang="en-US" sz="240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s progress</a:t>
            </a:r>
          </a:p>
          <a:p>
            <a:pPr eaLnBrk="1" hangingPunct="1">
              <a:lnSpc>
                <a:spcPct val="90000"/>
              </a:lnSpc>
            </a:pPr>
            <a:r>
              <a:rPr lang="en-US" sz="2400" dirty="0">
                <a:latin typeface="Arial" charset="0"/>
                <a:ea typeface="ＭＳ Ｐゴシック" charset="0"/>
                <a:cs typeface="ＭＳ Ｐゴシック" charset="0"/>
              </a:rPr>
              <a:t>Congratulate patients on their exercise</a:t>
            </a:r>
          </a:p>
          <a:p>
            <a:pPr eaLnBrk="1" hangingPunct="1">
              <a:lnSpc>
                <a:spcPct val="90000"/>
              </a:lnSpc>
            </a:pPr>
            <a:r>
              <a:rPr lang="en-US" sz="2400" dirty="0">
                <a:latin typeface="Arial" charset="0"/>
                <a:ea typeface="ＭＳ Ｐゴシック" charset="0"/>
                <a:cs typeface="ＭＳ Ｐゴシック" charset="0"/>
              </a:rPr>
              <a:t>Encourage patients to meet the guidelines</a:t>
            </a:r>
          </a:p>
          <a:p>
            <a:pPr eaLnBrk="1" hangingPunct="1">
              <a:lnSpc>
                <a:spcPct val="90000"/>
              </a:lnSpc>
            </a:pPr>
            <a:r>
              <a:rPr lang="en-US" sz="2400" dirty="0">
                <a:latin typeface="Arial" charset="0"/>
                <a:ea typeface="ＭＳ Ｐゴシック" charset="0"/>
                <a:cs typeface="ＭＳ Ｐゴシック" charset="0"/>
              </a:rPr>
              <a:t>Ask about walks or runs for non-profits (AHA)</a:t>
            </a:r>
          </a:p>
          <a:p>
            <a:pPr eaLnBrk="1" hangingPunct="1">
              <a:lnSpc>
                <a:spcPct val="90000"/>
              </a:lnSpc>
            </a:pPr>
            <a:endParaRPr lang="en-US" sz="2400" dirty="0">
              <a:latin typeface="Calibri" charset="0"/>
              <a:ea typeface="ＭＳ Ｐゴシック" charset="0"/>
              <a:cs typeface="ＭＳ Ｐゴシック" charset="0"/>
            </a:endParaRPr>
          </a:p>
        </p:txBody>
      </p:sp>
      <p:sp>
        <p:nvSpPr>
          <p:cNvPr id="80901" name="TextBox 6"/>
          <p:cNvSpPr txBox="1">
            <a:spLocks noChangeArrowheads="1"/>
          </p:cNvSpPr>
          <p:nvPr/>
        </p:nvSpPr>
        <p:spPr bwMode="auto">
          <a:xfrm>
            <a:off x="5135335" y="5842001"/>
            <a:ext cx="3108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Key: Motivators, rewards, goals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descr="rbs1_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15" y="1980299"/>
            <a:ext cx="3523488" cy="2947416"/>
          </a:xfrm>
          <a:prstGeom prst="rect">
            <a:avLst/>
          </a:prstGeom>
        </p:spPr>
      </p:pic>
    </p:spTree>
    <p:extLst>
      <p:ext uri="{BB962C8B-B14F-4D97-AF65-F5344CB8AC3E}">
        <p14:creationId xmlns:p14="http://schemas.microsoft.com/office/powerpoint/2010/main" val="895681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1000"/>
                                        <p:tgtEl>
                                          <p:spTgt spid="80899">
                                            <p:txEl>
                                              <p:pRg st="0" end="0"/>
                                            </p:txEl>
                                          </p:spTgt>
                                        </p:tgtEl>
                                      </p:cBhvr>
                                    </p:animEffect>
                                    <p:anim calcmode="lin" valueType="num">
                                      <p:cBhvr>
                                        <p:cTn id="8"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08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08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0899">
                                            <p:txEl>
                                              <p:pRg st="1" end="1"/>
                                            </p:txEl>
                                          </p:spTgt>
                                        </p:tgtEl>
                                        <p:attrNameLst>
                                          <p:attrName>style.visibility</p:attrName>
                                        </p:attrNameLst>
                                      </p:cBhvr>
                                      <p:to>
                                        <p:strVal val="visible"/>
                                      </p:to>
                                    </p:set>
                                    <p:animEffect transition="in" filter="fade">
                                      <p:cBhvr>
                                        <p:cTn id="15" dur="1000"/>
                                        <p:tgtEl>
                                          <p:spTgt spid="80899">
                                            <p:txEl>
                                              <p:pRg st="1" end="1"/>
                                            </p:txEl>
                                          </p:spTgt>
                                        </p:tgtEl>
                                      </p:cBhvr>
                                    </p:animEffect>
                                    <p:anim calcmode="lin" valueType="num">
                                      <p:cBhvr>
                                        <p:cTn id="16"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0899">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089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0899">
                                            <p:txEl>
                                              <p:pRg st="2" end="2"/>
                                            </p:txEl>
                                          </p:spTgt>
                                        </p:tgtEl>
                                        <p:attrNameLst>
                                          <p:attrName>style.visibility</p:attrName>
                                        </p:attrNameLst>
                                      </p:cBhvr>
                                      <p:to>
                                        <p:strVal val="visible"/>
                                      </p:to>
                                    </p:set>
                                    <p:animEffect transition="in" filter="fade">
                                      <p:cBhvr>
                                        <p:cTn id="23" dur="1000"/>
                                        <p:tgtEl>
                                          <p:spTgt spid="80899">
                                            <p:txEl>
                                              <p:pRg st="2" end="2"/>
                                            </p:txEl>
                                          </p:spTgt>
                                        </p:tgtEl>
                                      </p:cBhvr>
                                    </p:animEffect>
                                    <p:anim calcmode="lin" valueType="num">
                                      <p:cBhvr>
                                        <p:cTn id="24"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0899">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089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0899">
                                            <p:txEl>
                                              <p:pRg st="3" end="3"/>
                                            </p:txEl>
                                          </p:spTgt>
                                        </p:tgtEl>
                                        <p:attrNameLst>
                                          <p:attrName>style.visibility</p:attrName>
                                        </p:attrNameLst>
                                      </p:cBhvr>
                                      <p:to>
                                        <p:strVal val="visible"/>
                                      </p:to>
                                    </p:set>
                                    <p:animEffect transition="in" filter="fade">
                                      <p:cBhvr>
                                        <p:cTn id="31" dur="1000"/>
                                        <p:tgtEl>
                                          <p:spTgt spid="80899">
                                            <p:txEl>
                                              <p:pRg st="3" end="3"/>
                                            </p:txEl>
                                          </p:spTgt>
                                        </p:tgtEl>
                                      </p:cBhvr>
                                    </p:animEffect>
                                    <p:anim calcmode="lin" valueType="num">
                                      <p:cBhvr>
                                        <p:cTn id="32"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0899">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089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0899">
                                            <p:txEl>
                                              <p:pRg st="4" end="4"/>
                                            </p:txEl>
                                          </p:spTgt>
                                        </p:tgtEl>
                                        <p:attrNameLst>
                                          <p:attrName>style.visibility</p:attrName>
                                        </p:attrNameLst>
                                      </p:cBhvr>
                                      <p:to>
                                        <p:strVal val="visible"/>
                                      </p:to>
                                    </p:set>
                                    <p:animEffect transition="in" filter="fade">
                                      <p:cBhvr>
                                        <p:cTn id="39" dur="1000"/>
                                        <p:tgtEl>
                                          <p:spTgt spid="80899">
                                            <p:txEl>
                                              <p:pRg st="4" end="4"/>
                                            </p:txEl>
                                          </p:spTgt>
                                        </p:tgtEl>
                                      </p:cBhvr>
                                    </p:animEffect>
                                    <p:anim calcmode="lin" valueType="num">
                                      <p:cBhvr>
                                        <p:cTn id="40"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80899">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089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0899">
                                            <p:txEl>
                                              <p:pRg st="5" end="5"/>
                                            </p:txEl>
                                          </p:spTgt>
                                        </p:tgtEl>
                                        <p:attrNameLst>
                                          <p:attrName>style.visibility</p:attrName>
                                        </p:attrNameLst>
                                      </p:cBhvr>
                                      <p:to>
                                        <p:strVal val="visible"/>
                                      </p:to>
                                    </p:set>
                                    <p:animEffect transition="in" filter="fade">
                                      <p:cBhvr>
                                        <p:cTn id="47" dur="1000"/>
                                        <p:tgtEl>
                                          <p:spTgt spid="80899">
                                            <p:txEl>
                                              <p:pRg st="5" end="5"/>
                                            </p:txEl>
                                          </p:spTgt>
                                        </p:tgtEl>
                                      </p:cBhvr>
                                    </p:animEffect>
                                    <p:anim calcmode="lin" valueType="num">
                                      <p:cBhvr>
                                        <p:cTn id="48" dur="1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80899">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089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0901"/>
                                        </p:tgtEl>
                                        <p:attrNameLst>
                                          <p:attrName>style.visibility</p:attrName>
                                        </p:attrNameLst>
                                      </p:cBhvr>
                                      <p:to>
                                        <p:strVal val="visible"/>
                                      </p:to>
                                    </p:set>
                                    <p:animEffect transition="in" filter="fade">
                                      <p:cBhvr>
                                        <p:cTn id="55"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P spid="8090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Processes for Action-Behavioral</a:t>
            </a:r>
          </a:p>
        </p:txBody>
      </p:sp>
      <p:sp>
        <p:nvSpPr>
          <p:cNvPr id="163843" name="Content Placeholder 2"/>
          <p:cNvSpPr>
            <a:spLocks noGrp="1"/>
          </p:cNvSpPr>
          <p:nvPr>
            <p:ph idx="1"/>
          </p:nvPr>
        </p:nvSpPr>
        <p:spPr/>
        <p:txBody>
          <a:bodyPr>
            <a:normAutofit lnSpcReduction="10000"/>
          </a:bodyPr>
          <a:lstStyle/>
          <a:p>
            <a:r>
              <a:rPr lang="en-US" sz="2800" dirty="0">
                <a:latin typeface="Calibri" charset="0"/>
                <a:ea typeface="ＭＳ Ｐゴシック" charset="0"/>
                <a:cs typeface="ＭＳ Ｐゴシック" charset="0"/>
              </a:rPr>
              <a:t>Helping Relationships- like preparation</a:t>
            </a:r>
          </a:p>
          <a:p>
            <a:r>
              <a:rPr lang="en-US" sz="2800" dirty="0">
                <a:latin typeface="Calibri" charset="0"/>
                <a:ea typeface="ＭＳ Ｐゴシック" charset="0"/>
                <a:cs typeface="ＭＳ Ｐゴシック" charset="0"/>
              </a:rPr>
              <a:t>Counter conditioning- like preparation</a:t>
            </a:r>
          </a:p>
          <a:p>
            <a:r>
              <a:rPr lang="en-US" sz="2800" dirty="0">
                <a:latin typeface="Calibri" charset="0"/>
                <a:ea typeface="ＭＳ Ｐゴシック" charset="0"/>
                <a:cs typeface="ＭＳ Ｐゴシック" charset="0"/>
              </a:rPr>
              <a:t>Reinforcement Management</a:t>
            </a:r>
          </a:p>
          <a:p>
            <a:pPr lvl="1"/>
            <a:r>
              <a:rPr lang="en-US" dirty="0">
                <a:latin typeface="Calibri" charset="0"/>
                <a:ea typeface="ＭＳ Ｐゴシック" charset="0"/>
              </a:rPr>
              <a:t>Use Rewards</a:t>
            </a:r>
          </a:p>
          <a:p>
            <a:pPr lvl="1"/>
            <a:r>
              <a:rPr lang="en-US" dirty="0">
                <a:latin typeface="Calibri" charset="0"/>
                <a:ea typeface="ＭＳ Ｐゴシック" charset="0"/>
              </a:rPr>
              <a:t>Self-statements </a:t>
            </a:r>
            <a:r>
              <a:rPr lang="ja-JP" altLang="en-US">
                <a:latin typeface="Calibri" charset="0"/>
                <a:ea typeface="ＭＳ Ｐゴシック" charset="0"/>
              </a:rPr>
              <a:t>“</a:t>
            </a:r>
            <a:r>
              <a:rPr lang="en-US" altLang="ja-JP" dirty="0">
                <a:latin typeface="Calibri" charset="0"/>
                <a:ea typeface="ＭＳ Ｐゴシック" charset="0"/>
              </a:rPr>
              <a:t>Nice going!</a:t>
            </a:r>
            <a:r>
              <a:rPr lang="ja-JP" altLang="en-US">
                <a:latin typeface="Calibri" charset="0"/>
                <a:ea typeface="ＭＳ Ｐゴシック" charset="0"/>
              </a:rPr>
              <a:t>”</a:t>
            </a:r>
            <a:endParaRPr lang="en-US" altLang="ja-JP" dirty="0">
              <a:latin typeface="Calibri" charset="0"/>
              <a:ea typeface="ＭＳ Ｐゴシック" charset="0"/>
              <a:cs typeface="ＭＳ Ｐゴシック" charset="0"/>
            </a:endParaRPr>
          </a:p>
          <a:p>
            <a:r>
              <a:rPr lang="en-US" sz="2800" dirty="0">
                <a:latin typeface="Calibri" charset="0"/>
                <a:ea typeface="ＭＳ Ｐゴシック" charset="0"/>
                <a:cs typeface="ＭＳ Ｐゴシック" charset="0"/>
              </a:rPr>
              <a:t>Environmental Control (stimulus control)</a:t>
            </a:r>
          </a:p>
          <a:p>
            <a:pPr lvl="1"/>
            <a:r>
              <a:rPr lang="en-US" dirty="0">
                <a:latin typeface="Calibri" charset="0"/>
                <a:ea typeface="ＭＳ Ｐゴシック" charset="0"/>
              </a:rPr>
              <a:t>Manage your environment</a:t>
            </a:r>
          </a:p>
          <a:p>
            <a:pPr lvl="1"/>
            <a:r>
              <a:rPr lang="en-US" dirty="0">
                <a:latin typeface="Calibri" charset="0"/>
                <a:ea typeface="ＭＳ Ｐゴシック" charset="0"/>
              </a:rPr>
              <a:t>Remove unhealthy cues</a:t>
            </a:r>
          </a:p>
          <a:p>
            <a:pPr lvl="1"/>
            <a:r>
              <a:rPr lang="en-US" dirty="0">
                <a:latin typeface="Calibri" charset="0"/>
                <a:ea typeface="ＭＳ Ｐゴシック" charset="0"/>
              </a:rPr>
              <a:t>Add prompts for healthy alternatives</a:t>
            </a:r>
          </a:p>
          <a:p>
            <a:endParaRPr lang="en-US" sz="2800"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2268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Maintenance</a:t>
            </a:r>
          </a:p>
        </p:txBody>
      </p:sp>
      <p:sp>
        <p:nvSpPr>
          <p:cNvPr id="164867" name="Content Placeholder 2"/>
          <p:cNvSpPr>
            <a:spLocks noGrp="1"/>
          </p:cNvSpPr>
          <p:nvPr>
            <p:ph sz="half" idx="1"/>
          </p:nvPr>
        </p:nvSpPr>
        <p:spPr>
          <a:xfrm>
            <a:off x="457200" y="2141532"/>
            <a:ext cx="4038600" cy="3984631"/>
          </a:xfrm>
        </p:spPr>
        <p:txBody>
          <a:bodyPr/>
          <a:lstStyle/>
          <a:p>
            <a:r>
              <a:rPr lang="en-US" dirty="0">
                <a:latin typeface="Calibri" charset="0"/>
                <a:ea typeface="ＭＳ Ｐゴシック" charset="0"/>
                <a:cs typeface="ＭＳ Ｐゴシック" charset="0"/>
              </a:rPr>
              <a:t>Have already made significant changes in lifestyle for more than 6 months</a:t>
            </a:r>
          </a:p>
          <a:p>
            <a:r>
              <a:rPr lang="en-US" dirty="0">
                <a:latin typeface="Calibri" charset="0"/>
                <a:ea typeface="ＭＳ Ｐゴシック" charset="0"/>
                <a:cs typeface="ＭＳ Ｐゴシック" charset="0"/>
              </a:rPr>
              <a:t>Try to prevent relapse</a:t>
            </a:r>
          </a:p>
        </p:txBody>
      </p:sp>
      <p:sp>
        <p:nvSpPr>
          <p:cNvPr id="164868" name="Content Placeholder 3"/>
          <p:cNvSpPr>
            <a:spLocks noGrp="1"/>
          </p:cNvSpPr>
          <p:nvPr>
            <p:ph sz="half" idx="2"/>
          </p:nvPr>
        </p:nvSpPr>
        <p:spPr/>
        <p:txBody>
          <a:bodyPr/>
          <a:lstStyle/>
          <a:p>
            <a:pPr lvl="1"/>
            <a:endParaRPr lang="en-US" dirty="0">
              <a:latin typeface="Calibri" charset="0"/>
              <a:ea typeface="ＭＳ Ｐゴシック" charset="0"/>
            </a:endParaRPr>
          </a:p>
          <a:p>
            <a:endParaRPr lang="en-US" dirty="0">
              <a:latin typeface="Calibri" charset="0"/>
              <a:ea typeface="ＭＳ Ｐゴシック" charset="0"/>
              <a:cs typeface="ＭＳ Ｐゴシック" charset="0"/>
            </a:endParaRPr>
          </a:p>
        </p:txBody>
      </p:sp>
      <p:sp>
        <p:nvSpPr>
          <p:cNvPr id="164869" name="TextBox 5"/>
          <p:cNvSpPr txBox="1">
            <a:spLocks noChangeArrowheads="1"/>
          </p:cNvSpPr>
          <p:nvPr/>
        </p:nvSpPr>
        <p:spPr bwMode="auto">
          <a:xfrm>
            <a:off x="457200" y="6126163"/>
            <a:ext cx="4624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http://www.prochange.com/transtheoretical-</a:t>
            </a:r>
            <a:endParaRPr lang="en-US" sz="1800" dirty="0"/>
          </a:p>
          <a:p>
            <a:pPr eaLnBrk="1" hangingPunct="1"/>
            <a:r>
              <a:rPr lang="en-US" sz="1800" dirty="0"/>
              <a:t>model-of-behavior-change</a:t>
            </a:r>
          </a:p>
          <a:p>
            <a:pPr eaLnBrk="1" hangingPunct="1"/>
            <a:endParaRPr lang="en-US" sz="18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3" descr="j017901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152" y="2030284"/>
            <a:ext cx="3657600" cy="2438400"/>
          </a:xfrm>
          <a:prstGeom prst="rect">
            <a:avLst/>
          </a:prstGeom>
        </p:spPr>
      </p:pic>
    </p:spTree>
    <p:extLst>
      <p:ext uri="{BB962C8B-B14F-4D97-AF65-F5344CB8AC3E}">
        <p14:creationId xmlns:p14="http://schemas.microsoft.com/office/powerpoint/2010/main" val="290370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8"/>
          <p:cNvSpPr>
            <a:spLocks noGrp="1" noRot="1" noChangeArrowheads="1"/>
          </p:cNvSpPr>
          <p:nvPr>
            <p:ph type="title"/>
          </p:nvPr>
        </p:nvSpPr>
        <p:spPr/>
        <p:txBody>
          <a:bodyPr/>
          <a:lstStyle/>
          <a:p>
            <a:pPr algn="l" eaLnBrk="1" hangingPunct="1"/>
            <a:r>
              <a:rPr lang="en-US" dirty="0">
                <a:solidFill>
                  <a:srgbClr val="953735"/>
                </a:solidFill>
                <a:latin typeface="Arial" charset="0"/>
                <a:ea typeface="ＭＳ Ｐゴシック" charset="0"/>
                <a:cs typeface="ＭＳ Ｐゴシック" charset="0"/>
              </a:rPr>
              <a:t>The People in Maintenance</a:t>
            </a:r>
          </a:p>
        </p:txBody>
      </p:sp>
      <p:sp>
        <p:nvSpPr>
          <p:cNvPr id="81923" name="Rectangle 5"/>
          <p:cNvSpPr>
            <a:spLocks noGrp="1" noChangeArrowheads="1"/>
          </p:cNvSpPr>
          <p:nvPr>
            <p:ph type="body" sz="half" idx="1"/>
          </p:nvPr>
        </p:nvSpPr>
        <p:spPr/>
        <p:txBody>
          <a:bodyPr/>
          <a:lstStyle/>
          <a:p>
            <a:pPr eaLnBrk="1" hangingPunct="1">
              <a:lnSpc>
                <a:spcPct val="70000"/>
              </a:lnSpc>
            </a:pPr>
            <a:r>
              <a:rPr lang="en-US" sz="2600" dirty="0">
                <a:latin typeface="Arial" charset="0"/>
                <a:ea typeface="ＭＳ Ｐゴシック" charset="0"/>
                <a:cs typeface="ＭＳ Ｐゴシック" charset="0"/>
              </a:rPr>
              <a:t>Discuss the patients exercise routine</a:t>
            </a:r>
          </a:p>
          <a:p>
            <a:pPr eaLnBrk="1" hangingPunct="1">
              <a:lnSpc>
                <a:spcPct val="70000"/>
              </a:lnSpc>
            </a:pPr>
            <a:r>
              <a:rPr lang="en-US" sz="2600" dirty="0">
                <a:latin typeface="Arial" charset="0"/>
                <a:ea typeface="ＭＳ Ｐゴシック" charset="0"/>
                <a:cs typeface="ＭＳ Ｐゴシック" charset="0"/>
              </a:rPr>
              <a:t>Consider recommending cross training</a:t>
            </a:r>
          </a:p>
          <a:p>
            <a:pPr eaLnBrk="1" hangingPunct="1">
              <a:lnSpc>
                <a:spcPct val="70000"/>
              </a:lnSpc>
            </a:pPr>
            <a:r>
              <a:rPr lang="en-US" sz="2600" dirty="0">
                <a:latin typeface="Arial" charset="0"/>
                <a:ea typeface="ＭＳ Ｐゴシック" charset="0"/>
                <a:cs typeface="ＭＳ Ｐゴシック" charset="0"/>
              </a:rPr>
              <a:t>Review health benefits with patient</a:t>
            </a:r>
          </a:p>
          <a:p>
            <a:pPr eaLnBrk="1" hangingPunct="1">
              <a:lnSpc>
                <a:spcPct val="70000"/>
              </a:lnSpc>
            </a:pPr>
            <a:r>
              <a:rPr lang="en-US" sz="2600" dirty="0">
                <a:latin typeface="Arial" charset="0"/>
                <a:ea typeface="ＭＳ Ｐゴシック" charset="0"/>
                <a:cs typeface="ＭＳ Ｐゴシック" charset="0"/>
              </a:rPr>
              <a:t>Congratulate patient</a:t>
            </a:r>
          </a:p>
          <a:p>
            <a:pPr eaLnBrk="1" hangingPunct="1">
              <a:lnSpc>
                <a:spcPct val="70000"/>
              </a:lnSpc>
            </a:pPr>
            <a:r>
              <a:rPr lang="en-US" sz="2600" dirty="0">
                <a:latin typeface="Arial" charset="0"/>
                <a:ea typeface="ＭＳ Ｐゴシック" charset="0"/>
                <a:cs typeface="ＭＳ Ｐゴシック" charset="0"/>
              </a:rPr>
              <a:t>Write an exercise prescription </a:t>
            </a:r>
          </a:p>
          <a:p>
            <a:pPr eaLnBrk="1" hangingPunct="1">
              <a:lnSpc>
                <a:spcPct val="70000"/>
              </a:lnSpc>
            </a:pPr>
            <a:r>
              <a:rPr lang="en-US" sz="2600" dirty="0">
                <a:latin typeface="Arial" charset="0"/>
                <a:ea typeface="ＭＳ Ｐゴシック" charset="0"/>
                <a:cs typeface="ＭＳ Ｐゴシック" charset="0"/>
              </a:rPr>
              <a:t>Recommend becoming a mentor to family or friends</a:t>
            </a:r>
          </a:p>
          <a:p>
            <a:pPr eaLnBrk="1" hangingPunct="1">
              <a:lnSpc>
                <a:spcPct val="70000"/>
              </a:lnSpc>
            </a:pPr>
            <a:endParaRPr lang="en-US" sz="2600" dirty="0">
              <a:latin typeface="Calibri" charset="0"/>
              <a:ea typeface="ＭＳ Ｐゴシック" charset="0"/>
              <a:cs typeface="ＭＳ Ｐゴシック" charset="0"/>
            </a:endParaRPr>
          </a:p>
        </p:txBody>
      </p:sp>
      <p:pic>
        <p:nvPicPr>
          <p:cNvPr id="184324" name="Picture 7"/>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1905000"/>
            <a:ext cx="4038600" cy="3200400"/>
          </a:xfrm>
        </p:spPr>
      </p:pic>
      <p:sp>
        <p:nvSpPr>
          <p:cNvPr id="81925" name="TextBox 4"/>
          <p:cNvSpPr txBox="1">
            <a:spLocks noChangeArrowheads="1"/>
          </p:cNvSpPr>
          <p:nvPr/>
        </p:nvSpPr>
        <p:spPr bwMode="auto">
          <a:xfrm>
            <a:off x="4974771" y="5391943"/>
            <a:ext cx="32750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Key: Motivators, rewards, goals +</a:t>
            </a:r>
          </a:p>
          <a:p>
            <a:pPr eaLnBrk="1" hangingPunct="1"/>
            <a:r>
              <a:rPr lang="en-US" sz="1800" dirty="0">
                <a:latin typeface="Calibri" charset="0"/>
              </a:rPr>
              <a:t>variety and mentoring</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812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anim calcmode="lin" valueType="num">
                                      <p:cBhvr>
                                        <p:cTn id="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1923">
                                            <p:txEl>
                                              <p:pRg st="1" end="1"/>
                                            </p:txEl>
                                          </p:spTgt>
                                        </p:tgtEl>
                                        <p:attrNameLst>
                                          <p:attrName>style.visibility</p:attrName>
                                        </p:attrNameLst>
                                      </p:cBhvr>
                                      <p:to>
                                        <p:strVal val="visible"/>
                                      </p:to>
                                    </p:set>
                                    <p:animEffect transition="in" filter="fade">
                                      <p:cBhvr>
                                        <p:cTn id="15" dur="1000"/>
                                        <p:tgtEl>
                                          <p:spTgt spid="81923">
                                            <p:txEl>
                                              <p:pRg st="1" end="1"/>
                                            </p:txEl>
                                          </p:spTgt>
                                        </p:tgtEl>
                                      </p:cBhvr>
                                    </p:animEffect>
                                    <p:anim calcmode="lin" valueType="num">
                                      <p:cBhvr>
                                        <p:cTn id="16" dur="10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8192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192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1923">
                                            <p:txEl>
                                              <p:pRg st="2" end="2"/>
                                            </p:txEl>
                                          </p:spTgt>
                                        </p:tgtEl>
                                        <p:attrNameLst>
                                          <p:attrName>style.visibility</p:attrName>
                                        </p:attrNameLst>
                                      </p:cBhvr>
                                      <p:to>
                                        <p:strVal val="visible"/>
                                      </p:to>
                                    </p:set>
                                    <p:animEffect transition="in" filter="fade">
                                      <p:cBhvr>
                                        <p:cTn id="23" dur="1000"/>
                                        <p:tgtEl>
                                          <p:spTgt spid="81923">
                                            <p:txEl>
                                              <p:pRg st="2" end="2"/>
                                            </p:txEl>
                                          </p:spTgt>
                                        </p:tgtEl>
                                      </p:cBhvr>
                                    </p:animEffect>
                                    <p:anim calcmode="lin" valueType="num">
                                      <p:cBhvr>
                                        <p:cTn id="24" dur="10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8192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192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81923">
                                            <p:txEl>
                                              <p:pRg st="3" end="3"/>
                                            </p:txEl>
                                          </p:spTgt>
                                        </p:tgtEl>
                                        <p:attrNameLst>
                                          <p:attrName>style.visibility</p:attrName>
                                        </p:attrNameLst>
                                      </p:cBhvr>
                                      <p:to>
                                        <p:strVal val="visible"/>
                                      </p:to>
                                    </p:set>
                                    <p:animEffect transition="in" filter="fade">
                                      <p:cBhvr>
                                        <p:cTn id="31" dur="1000"/>
                                        <p:tgtEl>
                                          <p:spTgt spid="81923">
                                            <p:txEl>
                                              <p:pRg st="3" end="3"/>
                                            </p:txEl>
                                          </p:spTgt>
                                        </p:tgtEl>
                                      </p:cBhvr>
                                    </p:animEffect>
                                    <p:anim calcmode="lin" valueType="num">
                                      <p:cBhvr>
                                        <p:cTn id="32" dur="10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8192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192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81923">
                                            <p:txEl>
                                              <p:pRg st="4" end="4"/>
                                            </p:txEl>
                                          </p:spTgt>
                                        </p:tgtEl>
                                        <p:attrNameLst>
                                          <p:attrName>style.visibility</p:attrName>
                                        </p:attrNameLst>
                                      </p:cBhvr>
                                      <p:to>
                                        <p:strVal val="visible"/>
                                      </p:to>
                                    </p:set>
                                    <p:animEffect transition="in" filter="fade">
                                      <p:cBhvr>
                                        <p:cTn id="39" dur="1000"/>
                                        <p:tgtEl>
                                          <p:spTgt spid="81923">
                                            <p:txEl>
                                              <p:pRg st="4" end="4"/>
                                            </p:txEl>
                                          </p:spTgt>
                                        </p:tgtEl>
                                      </p:cBhvr>
                                    </p:animEffect>
                                    <p:anim calcmode="lin" valueType="num">
                                      <p:cBhvr>
                                        <p:cTn id="40" dur="10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8192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8192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81923">
                                            <p:txEl>
                                              <p:pRg st="5" end="5"/>
                                            </p:txEl>
                                          </p:spTgt>
                                        </p:tgtEl>
                                        <p:attrNameLst>
                                          <p:attrName>style.visibility</p:attrName>
                                        </p:attrNameLst>
                                      </p:cBhvr>
                                      <p:to>
                                        <p:strVal val="visible"/>
                                      </p:to>
                                    </p:set>
                                    <p:animEffect transition="in" filter="fade">
                                      <p:cBhvr>
                                        <p:cTn id="47" dur="1000"/>
                                        <p:tgtEl>
                                          <p:spTgt spid="81923">
                                            <p:txEl>
                                              <p:pRg st="5" end="5"/>
                                            </p:txEl>
                                          </p:spTgt>
                                        </p:tgtEl>
                                      </p:cBhvr>
                                    </p:animEffect>
                                    <p:anim calcmode="lin" valueType="num">
                                      <p:cBhvr>
                                        <p:cTn id="48" dur="1000" fill="hold"/>
                                        <p:tgtEl>
                                          <p:spTgt spid="8192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8192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8192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81925"/>
                                        </p:tgtEl>
                                        <p:attrNameLst>
                                          <p:attrName>style.visibility</p:attrName>
                                        </p:attrNameLst>
                                      </p:cBhvr>
                                      <p:to>
                                        <p:strVal val="visible"/>
                                      </p:to>
                                    </p:set>
                                    <p:animEffect transition="in" filter="fade">
                                      <p:cBhvr>
                                        <p:cTn id="55" dur="20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P spid="8192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Processes for Maintenance</a:t>
            </a:r>
          </a:p>
        </p:txBody>
      </p:sp>
      <p:sp>
        <p:nvSpPr>
          <p:cNvPr id="166915" name="Content Placeholder 2"/>
          <p:cNvSpPr>
            <a:spLocks noGrp="1"/>
          </p:cNvSpPr>
          <p:nvPr>
            <p:ph idx="1"/>
          </p:nvPr>
        </p:nvSpPr>
        <p:spPr/>
        <p:txBody>
          <a:bodyPr/>
          <a:lstStyle/>
          <a:p>
            <a:r>
              <a:rPr lang="en-US" dirty="0">
                <a:latin typeface="Calibri" charset="0"/>
                <a:ea typeface="ＭＳ Ｐゴシック" charset="0"/>
                <a:cs typeface="ＭＳ Ｐゴシック" charset="0"/>
              </a:rPr>
              <a:t>Helping relationships</a:t>
            </a:r>
          </a:p>
          <a:p>
            <a:r>
              <a:rPr lang="en-US" dirty="0">
                <a:latin typeface="Calibri" charset="0"/>
                <a:ea typeface="ＭＳ Ｐゴシック" charset="0"/>
                <a:cs typeface="ＭＳ Ｐゴシック" charset="0"/>
              </a:rPr>
              <a:t>Counter conditioning</a:t>
            </a:r>
          </a:p>
          <a:p>
            <a:r>
              <a:rPr lang="en-US" dirty="0">
                <a:latin typeface="Calibri" charset="0"/>
                <a:ea typeface="ＭＳ Ｐゴシック" charset="0"/>
                <a:cs typeface="ＭＳ Ｐゴシック" charset="0"/>
              </a:rPr>
              <a:t>Reinforcement management</a:t>
            </a:r>
          </a:p>
          <a:p>
            <a:r>
              <a:rPr lang="en-US" dirty="0">
                <a:latin typeface="Calibri" charset="0"/>
                <a:ea typeface="ＭＳ Ｐゴシック" charset="0"/>
                <a:cs typeface="ＭＳ Ｐゴシック" charset="0"/>
              </a:rPr>
              <a:t>Environmental control/ stimulus control</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289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Termination</a:t>
            </a:r>
          </a:p>
        </p:txBody>
      </p:sp>
      <p:sp>
        <p:nvSpPr>
          <p:cNvPr id="167939" name="Content Placeholder 2"/>
          <p:cNvSpPr>
            <a:spLocks noGrp="1"/>
          </p:cNvSpPr>
          <p:nvPr>
            <p:ph sz="half" idx="1"/>
          </p:nvPr>
        </p:nvSpPr>
        <p:spPr/>
        <p:txBody>
          <a:bodyPr/>
          <a:lstStyle/>
          <a:p>
            <a:r>
              <a:rPr lang="en-US" dirty="0">
                <a:latin typeface="Calibri" charset="0"/>
                <a:ea typeface="ＭＳ Ｐゴシック" charset="0"/>
                <a:cs typeface="ＭＳ Ｐゴシック" charset="0"/>
              </a:rPr>
              <a:t>Not tempted</a:t>
            </a:r>
          </a:p>
          <a:p>
            <a:r>
              <a:rPr lang="en-US" dirty="0">
                <a:latin typeface="Calibri" charset="0"/>
                <a:ea typeface="ＭＳ Ｐゴシック" charset="0"/>
                <a:cs typeface="ＭＳ Ｐゴシック" charset="0"/>
              </a:rPr>
              <a:t>100% self-efficacy</a:t>
            </a:r>
          </a:p>
          <a:p>
            <a:r>
              <a:rPr lang="en-US" dirty="0">
                <a:latin typeface="Calibri" charset="0"/>
                <a:ea typeface="ＭＳ Ｐゴシック" charset="0"/>
                <a:cs typeface="ＭＳ Ｐゴシック" charset="0"/>
              </a:rPr>
              <a:t>Automatic habit</a:t>
            </a:r>
          </a:p>
          <a:p>
            <a:pPr lvl="1"/>
            <a:r>
              <a:rPr lang="en-US" dirty="0">
                <a:latin typeface="Calibri" charset="0"/>
                <a:ea typeface="ＭＳ Ｐゴシック" charset="0"/>
              </a:rPr>
              <a:t>Seatbelt use</a:t>
            </a:r>
          </a:p>
          <a:p>
            <a:pPr lvl="1"/>
            <a:r>
              <a:rPr lang="en-US" dirty="0">
                <a:latin typeface="Calibri" charset="0"/>
                <a:ea typeface="ＭＳ Ｐゴシック" charset="0"/>
              </a:rPr>
              <a:t>Take anti-hypertensives</a:t>
            </a:r>
          </a:p>
          <a:p>
            <a:endParaRPr lang="en-US" dirty="0">
              <a:latin typeface="Calibri" charset="0"/>
              <a:ea typeface="ＭＳ Ｐゴシック" charset="0"/>
              <a:cs typeface="ＭＳ Ｐゴシック" charset="0"/>
            </a:endParaRPr>
          </a:p>
        </p:txBody>
      </p:sp>
      <p:sp>
        <p:nvSpPr>
          <p:cNvPr id="167940" name="Content Placeholder 3"/>
          <p:cNvSpPr>
            <a:spLocks noGrp="1"/>
          </p:cNvSpPr>
          <p:nvPr>
            <p:ph sz="half" idx="2"/>
          </p:nvPr>
        </p:nvSpPr>
        <p:spPr/>
        <p:txBody>
          <a:bodyPr/>
          <a:lstStyle/>
          <a:p>
            <a:r>
              <a:rPr lang="en-US" dirty="0">
                <a:latin typeface="Calibri" charset="0"/>
                <a:ea typeface="ＭＳ Ｐゴシック" charset="0"/>
                <a:cs typeface="ＭＳ Ｐゴシック" charset="0"/>
              </a:rPr>
              <a:t>For exercise, smoking cessation, alcohol abstinence, healthy eating and weight management, it might be a lifetime of maintenance.</a:t>
            </a:r>
          </a:p>
        </p:txBody>
      </p:sp>
      <p:sp>
        <p:nvSpPr>
          <p:cNvPr id="167941" name="TextBox 5"/>
          <p:cNvSpPr txBox="1">
            <a:spLocks noChangeArrowheads="1"/>
          </p:cNvSpPr>
          <p:nvPr/>
        </p:nvSpPr>
        <p:spPr bwMode="auto">
          <a:xfrm>
            <a:off x="0" y="5638800"/>
            <a:ext cx="46243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hlinkClick r:id="rId3"/>
              </a:rPr>
              <a:t>http://www.prochange.com/transtheoretical-</a:t>
            </a:r>
            <a:endParaRPr lang="en-US" sz="1800" dirty="0"/>
          </a:p>
          <a:p>
            <a:pPr eaLnBrk="1" hangingPunct="1"/>
            <a:r>
              <a:rPr lang="en-US" sz="1800" dirty="0"/>
              <a:t>model-of-behavior-change</a:t>
            </a:r>
          </a:p>
          <a:p>
            <a:pPr eaLnBrk="1" hangingPunct="1"/>
            <a:endParaRPr lang="en-US" sz="18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218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953735"/>
                </a:solidFill>
              </a:rPr>
              <a:t>A tool to help practitioners meet the needs of patients/clients.</a:t>
            </a:r>
            <a:endParaRPr lang="en-US" dirty="0">
              <a:solidFill>
                <a:srgbClr val="953735"/>
              </a:solidFill>
            </a:endParaRPr>
          </a:p>
        </p:txBody>
      </p:sp>
      <p:pic>
        <p:nvPicPr>
          <p:cNvPr id="4" name="Content Placeholder 3" descr="Processes_of_Change_3.JPG"/>
          <p:cNvPicPr>
            <a:picLocks noGrp="1" noChangeAspect="1"/>
          </p:cNvPicPr>
          <p:nvPr>
            <p:ph idx="1"/>
          </p:nvPr>
        </p:nvPicPr>
        <p:blipFill>
          <a:blip r:embed="rId2"/>
          <a:srcRect l="-18818" r="-18818"/>
          <a:stretch>
            <a:fillRect/>
          </a:stretch>
        </p:blipFill>
        <p:spPr/>
      </p:pic>
      <p:sp>
        <p:nvSpPr>
          <p:cNvPr id="5" name="TextBox 4"/>
          <p:cNvSpPr txBox="1"/>
          <p:nvPr/>
        </p:nvSpPr>
        <p:spPr>
          <a:xfrm>
            <a:off x="0" y="6477000"/>
            <a:ext cx="6936289" cy="369332"/>
          </a:xfrm>
          <a:prstGeom prst="rect">
            <a:avLst/>
          </a:prstGeom>
          <a:noFill/>
        </p:spPr>
        <p:txBody>
          <a:bodyPr wrap="none" rtlCol="0">
            <a:spAutoFit/>
          </a:bodyPr>
          <a:lstStyle/>
          <a:p>
            <a:r>
              <a:rPr lang="en-US" dirty="0" smtClean="0"/>
              <a:t>http://www.prochange.com/transtheoretical-model-of-behavior-change</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53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p:txBody>
          <a:bodyPr/>
          <a:lstStyle/>
          <a:p>
            <a:pPr algn="l" eaLnBrk="1" hangingPunct="1"/>
            <a:r>
              <a:rPr lang="en-US" dirty="0">
                <a:solidFill>
                  <a:srgbClr val="953735"/>
                </a:solidFill>
                <a:latin typeface="Calibri" charset="0"/>
                <a:ea typeface="ＭＳ Ｐゴシック" charset="0"/>
                <a:cs typeface="ＭＳ Ｐゴシック" charset="0"/>
              </a:rPr>
              <a:t>With Every Patient</a:t>
            </a:r>
          </a:p>
        </p:txBody>
      </p:sp>
      <p:sp>
        <p:nvSpPr>
          <p:cNvPr id="81923" name="Rectangle 3"/>
          <p:cNvSpPr>
            <a:spLocks noGrp="1"/>
          </p:cNvSpPr>
          <p:nvPr>
            <p:ph sz="half" idx="1"/>
          </p:nvPr>
        </p:nvSpPr>
        <p:spPr/>
        <p:txBody>
          <a:bodyPr/>
          <a:lstStyle/>
          <a:p>
            <a:pPr eaLnBrk="1" hangingPunct="1"/>
            <a:r>
              <a:rPr lang="en-US" sz="2400" dirty="0">
                <a:latin typeface="Calibri" charset="0"/>
                <a:ea typeface="ＭＳ Ｐゴシック" charset="0"/>
                <a:cs typeface="ＭＳ Ｐゴシック" charset="0"/>
              </a:rPr>
              <a:t>Make a point of addressing lifestyle issues with every patient, even briefly</a:t>
            </a:r>
          </a:p>
          <a:p>
            <a:pPr eaLnBrk="1" hangingPunct="1"/>
            <a:r>
              <a:rPr lang="en-US" sz="2400" dirty="0">
                <a:latin typeface="Calibri" charset="0"/>
                <a:ea typeface="ＭＳ Ｐゴシック" charset="0"/>
                <a:cs typeface="ＭＳ Ｐゴシック" charset="0"/>
              </a:rPr>
              <a:t>Take lifestyle vital signs</a:t>
            </a:r>
          </a:p>
          <a:p>
            <a:pPr lvl="1"/>
            <a:r>
              <a:rPr lang="en-US" sz="2000" dirty="0">
                <a:latin typeface="Calibri" charset="0"/>
                <a:ea typeface="ＭＳ Ｐゴシック" charset="0"/>
              </a:rPr>
              <a:t>BMI, physical activity level, fruit and vegetable intake, smoking history, alcohol consumption</a:t>
            </a:r>
          </a:p>
          <a:p>
            <a:pPr eaLnBrk="1" hangingPunct="1"/>
            <a:r>
              <a:rPr lang="en-US" sz="2400" dirty="0">
                <a:latin typeface="Calibri" charset="0"/>
                <a:ea typeface="ＭＳ Ｐゴシック" charset="0"/>
                <a:cs typeface="ＭＳ Ｐゴシック" charset="0"/>
              </a:rPr>
              <a:t>Prescribe lifestyle as the first-line treatment for most chronic illnesses</a:t>
            </a:r>
          </a:p>
        </p:txBody>
      </p:sp>
      <p:pic>
        <p:nvPicPr>
          <p:cNvPr id="56324"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rcRect t="-7227" b="-7227"/>
          <a:stretch>
            <a:fillRect/>
          </a:stretch>
        </p:blipFill>
        <p:spPr/>
      </p:pic>
      <p:sp>
        <p:nvSpPr>
          <p:cNvPr id="56325" name="TextBox 4"/>
          <p:cNvSpPr txBox="1">
            <a:spLocks noChangeArrowheads="1"/>
          </p:cNvSpPr>
          <p:nvPr/>
        </p:nvSpPr>
        <p:spPr bwMode="auto">
          <a:xfrm>
            <a:off x="457200" y="6324600"/>
            <a:ext cx="3805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http://www.lifestylemedicine.org/core</a:t>
            </a:r>
          </a:p>
          <a:p>
            <a:pPr eaLnBrk="1" hangingPunct="1"/>
            <a:endParaRPr lang="en-US" sz="18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798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5109"/>
            <a:ext cx="8229600" cy="1143000"/>
          </a:xfrm>
        </p:spPr>
        <p:txBody>
          <a:bodyPr/>
          <a:lstStyle/>
          <a:p>
            <a:pPr algn="l"/>
            <a:r>
              <a:rPr lang="en-US" dirty="0" smtClean="0">
                <a:solidFill>
                  <a:srgbClr val="B64340"/>
                </a:solidFill>
                <a:latin typeface="Trebuchet MS" panose="020B0603020202020204" pitchFamily="34" charset="0"/>
              </a:rPr>
              <a:t>Resources</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633999"/>
            <a:ext cx="8229600" cy="4525963"/>
          </a:xfrm>
        </p:spPr>
        <p:txBody>
          <a:bodyPr>
            <a:normAutofit fontScale="92500" lnSpcReduction="20000"/>
          </a:bodyPr>
          <a:lstStyle/>
          <a:p>
            <a:pPr marL="0" indent="0">
              <a:buNone/>
              <a:tabLst>
                <a:tab pos="0" algn="l"/>
              </a:tabLst>
            </a:pPr>
            <a:endParaRPr lang="en-US" sz="1800" dirty="0" smtClean="0"/>
          </a:p>
          <a:p>
            <a:pPr>
              <a:buNone/>
              <a:tabLst>
                <a:tab pos="0" algn="l"/>
              </a:tabLst>
            </a:pPr>
            <a:r>
              <a:rPr lang="en-US" sz="1800" dirty="0" smtClean="0"/>
              <a:t>Books:</a:t>
            </a:r>
          </a:p>
          <a:p>
            <a:pPr>
              <a:buFont typeface="Wingdings" panose="05000000000000000000" pitchFamily="2" charset="2"/>
              <a:buChar char="§"/>
              <a:tabLst>
                <a:tab pos="0" algn="l"/>
              </a:tabLst>
            </a:pPr>
            <a:r>
              <a:rPr lang="en-US" sz="1800" u="sng" dirty="0" smtClean="0"/>
              <a:t>Changing For Good: A Revolutionary Six-Stage Program for Overcoming Bad Habits and Moving Your Life Positively Forward</a:t>
            </a:r>
            <a:endParaRPr lang="en-US" sz="1800" dirty="0" smtClean="0"/>
          </a:p>
          <a:p>
            <a:pPr lvl="1">
              <a:buFont typeface="Wingdings" panose="05000000000000000000" pitchFamily="2" charset="2"/>
              <a:buChar char="§"/>
              <a:tabLst>
                <a:tab pos="0" algn="l"/>
              </a:tabLst>
            </a:pPr>
            <a:r>
              <a:rPr lang="en-US" sz="1400" dirty="0" smtClean="0"/>
              <a:t>James O. </a:t>
            </a:r>
            <a:r>
              <a:rPr lang="en-US" sz="1400" dirty="0" err="1" smtClean="0"/>
              <a:t>Prochaska</a:t>
            </a:r>
            <a:endParaRPr lang="en-US" sz="1400" dirty="0" smtClean="0"/>
          </a:p>
          <a:p>
            <a:pPr>
              <a:buFont typeface="Wingdings" panose="05000000000000000000" pitchFamily="2" charset="2"/>
              <a:buChar char="§"/>
              <a:tabLst>
                <a:tab pos="0" algn="l"/>
              </a:tabLst>
            </a:pPr>
            <a:r>
              <a:rPr lang="en-US" sz="1800" u="sng" dirty="0" smtClean="0"/>
              <a:t>Motivational Interviewing: Helping People Change</a:t>
            </a:r>
            <a:endParaRPr lang="en-US" sz="1800" dirty="0" smtClean="0"/>
          </a:p>
          <a:p>
            <a:pPr lvl="1">
              <a:buFont typeface="Wingdings" panose="05000000000000000000" pitchFamily="2" charset="2"/>
              <a:buChar char="§"/>
              <a:tabLst>
                <a:tab pos="0" algn="l"/>
              </a:tabLst>
            </a:pPr>
            <a:r>
              <a:rPr lang="en-US" sz="1400" dirty="0" smtClean="0"/>
              <a:t>William R. Miller and Stephen </a:t>
            </a:r>
            <a:r>
              <a:rPr lang="en-US" sz="1400" dirty="0" err="1" smtClean="0"/>
              <a:t>Rollnick</a:t>
            </a:r>
            <a:endParaRPr lang="en-US" sz="1400" dirty="0" smtClean="0"/>
          </a:p>
          <a:p>
            <a:pPr>
              <a:buFont typeface="Wingdings" panose="05000000000000000000" pitchFamily="2" charset="2"/>
              <a:buChar char="§"/>
              <a:tabLst>
                <a:tab pos="0" algn="l"/>
              </a:tabLst>
            </a:pPr>
            <a:endParaRPr lang="en-US" sz="1800" u="sng" dirty="0" smtClean="0"/>
          </a:p>
          <a:p>
            <a:pPr marL="0" indent="0">
              <a:buNone/>
              <a:tabLst>
                <a:tab pos="0" algn="l"/>
              </a:tabLst>
            </a:pPr>
            <a:r>
              <a:rPr lang="en-US" sz="1800" dirty="0" smtClean="0"/>
              <a:t>Papers:</a:t>
            </a:r>
          </a:p>
          <a:p>
            <a:pPr>
              <a:buFont typeface="Wingdings" charset="2"/>
              <a:buChar char="§"/>
              <a:tabLst>
                <a:tab pos="0" algn="l"/>
              </a:tabLst>
            </a:pPr>
            <a:r>
              <a:rPr lang="en-US" sz="1500" dirty="0" err="1"/>
              <a:t>Frates</a:t>
            </a:r>
            <a:r>
              <a:rPr lang="en-US" sz="1500" dirty="0"/>
              <a:t>  EP, Bonnet JP.  Collaboration and Negotiation: The Key to Therapeutic Lifestyle Change.  </a:t>
            </a:r>
            <a:r>
              <a:rPr lang="en-US" sz="1500" dirty="0" smtClean="0"/>
              <a:t>American Journal of </a:t>
            </a:r>
            <a:r>
              <a:rPr lang="en-US" sz="1500" dirty="0"/>
              <a:t>Lifestyle </a:t>
            </a:r>
            <a:r>
              <a:rPr lang="en-US" sz="1500" dirty="0" smtClean="0"/>
              <a:t>Medicine.  </a:t>
            </a:r>
            <a:r>
              <a:rPr lang="en-US" sz="1500" dirty="0"/>
              <a:t>Accepted for publication 2016 Jan</a:t>
            </a:r>
            <a:r>
              <a:rPr lang="en-US" sz="1500" dirty="0" smtClean="0"/>
              <a:t>.</a:t>
            </a:r>
          </a:p>
          <a:p>
            <a:pPr>
              <a:buFont typeface="Wingdings" charset="2"/>
              <a:buChar char="§"/>
              <a:tabLst>
                <a:tab pos="0" algn="l"/>
              </a:tabLst>
            </a:pPr>
            <a:r>
              <a:rPr lang="en-US" sz="1500" dirty="0" err="1" smtClean="0"/>
              <a:t>Frates</a:t>
            </a:r>
            <a:r>
              <a:rPr lang="en-US" sz="1500" dirty="0" smtClean="0"/>
              <a:t> EP, Moore MA, Lopez CN, McMahon GT. Coaching for behavior change in </a:t>
            </a:r>
            <a:r>
              <a:rPr lang="en-US" sz="1500" dirty="0" err="1" smtClean="0"/>
              <a:t>physiatry</a:t>
            </a:r>
            <a:r>
              <a:rPr lang="en-US" sz="1500" dirty="0" smtClean="0"/>
              <a:t>. American Journal of Physical Medicine and Rehabilitation. 2011;90(12):1074-82.</a:t>
            </a:r>
          </a:p>
          <a:p>
            <a:pPr marL="0" indent="0">
              <a:buNone/>
              <a:tabLst>
                <a:tab pos="0" algn="l"/>
              </a:tabLst>
            </a:pPr>
            <a:endParaRPr lang="en-US" sz="1800" dirty="0" smtClean="0"/>
          </a:p>
          <a:p>
            <a:pPr marL="0" indent="0">
              <a:buNone/>
              <a:tabLst>
                <a:tab pos="0" algn="l"/>
              </a:tabLst>
            </a:pPr>
            <a:r>
              <a:rPr lang="en-US" sz="1800" dirty="0" smtClean="0"/>
              <a:t>Textbooks:</a:t>
            </a:r>
          </a:p>
          <a:p>
            <a:pPr>
              <a:buFont typeface="Wingdings" panose="05000000000000000000" pitchFamily="2" charset="2"/>
              <a:buChar char="§"/>
              <a:tabLst>
                <a:tab pos="0" algn="l"/>
              </a:tabLst>
            </a:pPr>
            <a:r>
              <a:rPr lang="en-US" sz="1800" u="sng" dirty="0" smtClean="0"/>
              <a:t>Nutrition in Lifestyle Medicine</a:t>
            </a:r>
            <a:r>
              <a:rPr lang="en-US" sz="1800" b="1" dirty="0" smtClean="0"/>
              <a:t> </a:t>
            </a:r>
            <a:r>
              <a:rPr lang="en-US" sz="1800" dirty="0" smtClean="0"/>
              <a:t>(James </a:t>
            </a:r>
            <a:r>
              <a:rPr lang="en-US" sz="1800" dirty="0" err="1" smtClean="0"/>
              <a:t>Rippe</a:t>
            </a:r>
            <a:r>
              <a:rPr lang="en-US" sz="1800" dirty="0" smtClean="0"/>
              <a:t> editor)</a:t>
            </a:r>
          </a:p>
          <a:p>
            <a:pPr lvl="1">
              <a:buFont typeface="Wingdings" panose="05000000000000000000" pitchFamily="2" charset="2"/>
              <a:buChar char="§"/>
              <a:tabLst>
                <a:tab pos="0" algn="l"/>
              </a:tabLst>
            </a:pPr>
            <a:r>
              <a:rPr lang="en-US" sz="1400" dirty="0" smtClean="0"/>
              <a:t>Chapter: Behavior Change in Nutrition Counseling </a:t>
            </a:r>
          </a:p>
          <a:p>
            <a:pPr lvl="1">
              <a:buFont typeface="Wingdings" panose="05000000000000000000" pitchFamily="2" charset="2"/>
              <a:buChar char="§"/>
              <a:tabLst>
                <a:tab pos="0" algn="l"/>
              </a:tabLst>
            </a:pPr>
            <a:r>
              <a:rPr lang="en-US" sz="1400" dirty="0" smtClean="0"/>
              <a:t>Elizabeth </a:t>
            </a:r>
            <a:r>
              <a:rPr lang="en-US" sz="1400" dirty="0" err="1" smtClean="0"/>
              <a:t>Frates</a:t>
            </a:r>
            <a:r>
              <a:rPr lang="en-US" sz="1400" dirty="0" smtClean="0"/>
              <a:t>, Jonathan Bonnet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0179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solidFill>
                  <a:srgbClr val="B64340"/>
                </a:solidFill>
                <a:latin typeface="Trebuchet MS" panose="020B0603020202020204" pitchFamily="34" charset="0"/>
              </a:rPr>
              <a:t>Become Part of the LM Movement!</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420532"/>
            <a:ext cx="8229600" cy="4525963"/>
          </a:xfrm>
        </p:spPr>
        <p:txBody>
          <a:bodyPr>
            <a:normAutofit fontScale="92500" lnSpcReduction="10000"/>
          </a:bodyPr>
          <a:lstStyle/>
          <a:p>
            <a:pPr>
              <a:buClr>
                <a:srgbClr val="C00000"/>
              </a:buClr>
            </a:pPr>
            <a:r>
              <a:rPr lang="en-US" b="1" u="sng" dirty="0" smtClean="0">
                <a:solidFill>
                  <a:srgbClr val="C00000"/>
                </a:solidFill>
                <a:hlinkClick r:id="rId3"/>
              </a:rPr>
              <a:t>Join</a:t>
            </a:r>
            <a:r>
              <a:rPr lang="en-US" dirty="0" smtClean="0"/>
              <a:t> the American College of Lifestyle Medicine (ACLM) and connect with others passionate about LM! </a:t>
            </a:r>
          </a:p>
          <a:p>
            <a:pPr lvl="1"/>
            <a:r>
              <a:rPr lang="en-US" dirty="0" smtClean="0"/>
              <a:t>Plus, tons of </a:t>
            </a:r>
            <a:r>
              <a:rPr lang="en-US" dirty="0" smtClean="0">
                <a:hlinkClick r:id="rId4"/>
              </a:rPr>
              <a:t>additional membership benefits</a:t>
            </a:r>
            <a:r>
              <a:rPr lang="en-US" dirty="0" smtClean="0"/>
              <a:t>!</a:t>
            </a:r>
          </a:p>
          <a:p>
            <a:pPr>
              <a:buClr>
                <a:srgbClr val="C00000"/>
              </a:buClr>
            </a:pPr>
            <a:r>
              <a:rPr lang="en-US" dirty="0" smtClean="0"/>
              <a:t>For trainees, we encourage you to become a </a:t>
            </a:r>
            <a:r>
              <a:rPr lang="en-US" dirty="0" smtClean="0">
                <a:hlinkClick r:id="rId5"/>
              </a:rPr>
              <a:t>Professional in Training (PiT)</a:t>
            </a:r>
            <a:r>
              <a:rPr lang="en-US" dirty="0" smtClean="0"/>
              <a:t> member and get involved in spreading LM to campuses nationwide! </a:t>
            </a:r>
          </a:p>
          <a:p>
            <a:pPr lvl="1"/>
            <a:r>
              <a:rPr lang="en-US" dirty="0" smtClean="0"/>
              <a:t>Lifestyle Medicine Interest Group (LMIG) </a:t>
            </a:r>
            <a:r>
              <a:rPr lang="en-US" dirty="0" smtClean="0">
                <a:hlinkClick r:id="rId6"/>
              </a:rPr>
              <a:t>Starter Kit</a:t>
            </a:r>
            <a:r>
              <a:rPr lang="en-US" dirty="0" smtClean="0"/>
              <a:t> and </a:t>
            </a:r>
            <a:r>
              <a:rPr lang="en-US" dirty="0" smtClean="0">
                <a:hlinkClick r:id="rId7"/>
              </a:rPr>
              <a:t>Introductory Video</a:t>
            </a:r>
            <a:r>
              <a:rPr lang="en-US" dirty="0" smtClean="0"/>
              <a:t> available online</a:t>
            </a:r>
          </a:p>
          <a:p>
            <a:pPr marL="457200" lvl="1" indent="0">
              <a:buNone/>
            </a:pPr>
            <a:endParaRPr lang="en-US" dirty="0" smtClean="0"/>
          </a:p>
          <a:p>
            <a:pPr lvl="1"/>
            <a:endParaRPr lang="en-US" dirty="0" smtClean="0">
              <a:hlinkClick r:id="rId5"/>
            </a:endParaRPr>
          </a:p>
          <a:p>
            <a:endParaRPr lang="en-US" dirty="0"/>
          </a:p>
        </p:txBody>
      </p:sp>
      <p:pic>
        <p:nvPicPr>
          <p:cNvPr id="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62046" y="6372644"/>
            <a:ext cx="6342926" cy="369332"/>
          </a:xfrm>
          <a:prstGeom prst="rect">
            <a:avLst/>
          </a:prstGeom>
          <a:noFill/>
        </p:spPr>
        <p:txBody>
          <a:bodyPr wrap="square" rtlCol="0">
            <a:spAutoFit/>
          </a:bodyPr>
          <a:lstStyle/>
          <a:p>
            <a:r>
              <a:rPr lang="en-US" b="1" dirty="0" smtClean="0">
                <a:solidFill>
                  <a:srgbClr val="C00000"/>
                </a:solidFill>
              </a:rPr>
              <a:t>www.lifestylemedicine.org</a:t>
            </a:r>
            <a:endParaRPr lang="en-US" b="1" dirty="0">
              <a:solidFill>
                <a:srgbClr val="C00000"/>
              </a:solidFill>
            </a:endParaRPr>
          </a:p>
        </p:txBody>
      </p:sp>
    </p:spTree>
    <p:extLst>
      <p:ext uri="{BB962C8B-B14F-4D97-AF65-F5344CB8AC3E}">
        <p14:creationId xmlns:p14="http://schemas.microsoft.com/office/powerpoint/2010/main" val="15304526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solidFill>
                  <a:srgbClr val="B64340"/>
                </a:solidFill>
                <a:latin typeface="Trebuchet MS" panose="020B0603020202020204" pitchFamily="34" charset="0"/>
              </a:rPr>
              <a:t>Interested in Diving </a:t>
            </a:r>
            <a:r>
              <a:rPr lang="en-US" sz="3600" dirty="0">
                <a:solidFill>
                  <a:srgbClr val="B64340"/>
                </a:solidFill>
                <a:latin typeface="Trebuchet MS" panose="020B0603020202020204" pitchFamily="34" charset="0"/>
              </a:rPr>
              <a:t>D</a:t>
            </a:r>
            <a:r>
              <a:rPr lang="en-US" sz="3600" dirty="0" smtClean="0">
                <a:solidFill>
                  <a:srgbClr val="B64340"/>
                </a:solidFill>
                <a:latin typeface="Trebuchet MS" panose="020B0603020202020204" pitchFamily="34" charset="0"/>
              </a:rPr>
              <a:t>eeper into LM and Advancing the Field?</a:t>
            </a:r>
            <a:endParaRPr lang="en-US" sz="3600"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637862"/>
            <a:ext cx="8229600" cy="4321887"/>
          </a:xfrm>
        </p:spPr>
        <p:txBody>
          <a:bodyPr>
            <a:normAutofit lnSpcReduction="10000"/>
          </a:bodyPr>
          <a:lstStyle/>
          <a:p>
            <a:pPr indent="0" algn="ctr">
              <a:buNone/>
            </a:pPr>
            <a:endParaRPr lang="en-US" sz="1000" dirty="0" smtClean="0"/>
          </a:p>
          <a:p>
            <a:pPr indent="0" algn="ctr">
              <a:buNone/>
            </a:pPr>
            <a:r>
              <a:rPr lang="en-US" sz="2400" dirty="0" smtClean="0"/>
              <a:t>There is a special award for Professionals in Training.</a:t>
            </a:r>
          </a:p>
          <a:p>
            <a:pPr indent="0" algn="ctr">
              <a:buNone/>
            </a:pPr>
            <a:endParaRPr lang="en-US" sz="2400" dirty="0" smtClean="0"/>
          </a:p>
          <a:p>
            <a:pPr indent="0" algn="ctr">
              <a:buNone/>
            </a:pPr>
            <a:r>
              <a:rPr lang="en-US" sz="2400" dirty="0" smtClean="0"/>
              <a:t>The </a:t>
            </a:r>
            <a:r>
              <a:rPr lang="en-US" sz="2400" b="1" u="sng" dirty="0" smtClean="0">
                <a:hlinkClick r:id="rId3"/>
              </a:rPr>
              <a:t>Donald Anderson Pegg Award </a:t>
            </a:r>
            <a:r>
              <a:rPr lang="en-US" sz="2400" dirty="0" smtClean="0"/>
              <a:t> to help start your own LMIG at a medical school or to help spread LM in another health care related professional school.</a:t>
            </a:r>
            <a:endParaRPr lang="en-US" sz="2400" dirty="0"/>
          </a:p>
          <a:p>
            <a:pPr indent="0" algn="ctr">
              <a:buNone/>
            </a:pPr>
            <a:endParaRPr lang="en-US" sz="2400" dirty="0" smtClean="0"/>
          </a:p>
          <a:p>
            <a:pPr indent="0" algn="ctr">
              <a:buNone/>
            </a:pPr>
            <a:r>
              <a:rPr lang="en-US" sz="2400" dirty="0" smtClean="0"/>
              <a:t>Please go to the ACLM </a:t>
            </a:r>
            <a:r>
              <a:rPr lang="en-US" sz="2400" dirty="0" smtClean="0">
                <a:hlinkClick r:id="rId3"/>
              </a:rPr>
              <a:t>website</a:t>
            </a:r>
            <a:r>
              <a:rPr lang="en-US" sz="2400" dirty="0" smtClean="0"/>
              <a:t> for further information.</a:t>
            </a:r>
          </a:p>
          <a:p>
            <a:pPr indent="0" algn="ctr">
              <a:buNone/>
            </a:pPr>
            <a:endParaRPr lang="en-US" sz="2400" dirty="0" smtClean="0"/>
          </a:p>
          <a:p>
            <a:pPr indent="0" algn="ctr">
              <a:buNone/>
            </a:pPr>
            <a:r>
              <a:rPr lang="en-US" sz="2400" dirty="0" smtClean="0"/>
              <a:t>Teams of students can apply and attendings/mentors are encouraged to get involved as well.</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162046" y="6372644"/>
            <a:ext cx="6342926" cy="369332"/>
          </a:xfrm>
          <a:prstGeom prst="rect">
            <a:avLst/>
          </a:prstGeom>
          <a:noFill/>
        </p:spPr>
        <p:txBody>
          <a:bodyPr wrap="square" rtlCol="0">
            <a:spAutoFit/>
          </a:bodyPr>
          <a:lstStyle/>
          <a:p>
            <a:r>
              <a:rPr lang="en-US" b="1" dirty="0" smtClean="0">
                <a:solidFill>
                  <a:srgbClr val="B64340"/>
                </a:solidFill>
              </a:rPr>
              <a:t>www.lifestylemedicine.org</a:t>
            </a:r>
            <a:endParaRPr lang="en-US" b="1" dirty="0">
              <a:solidFill>
                <a:srgbClr val="B64340"/>
              </a:solidFill>
            </a:endParaRPr>
          </a:p>
        </p:txBody>
      </p:sp>
    </p:spTree>
    <p:extLst>
      <p:ext uri="{BB962C8B-B14F-4D97-AF65-F5344CB8AC3E}">
        <p14:creationId xmlns:p14="http://schemas.microsoft.com/office/powerpoint/2010/main" val="23021877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B64340"/>
                </a:solidFill>
              </a:rPr>
              <a:t>Join Us!</a:t>
            </a:r>
            <a:endParaRPr lang="en-US" dirty="0">
              <a:solidFill>
                <a:srgbClr val="B64340"/>
              </a:solidFill>
            </a:endParaRPr>
          </a:p>
        </p:txBody>
      </p:sp>
      <p:sp>
        <p:nvSpPr>
          <p:cNvPr id="3" name="Content Placeholder 2"/>
          <p:cNvSpPr>
            <a:spLocks noGrp="1"/>
          </p:cNvSpPr>
          <p:nvPr>
            <p:ph idx="1"/>
          </p:nvPr>
        </p:nvSpPr>
        <p:spPr>
          <a:xfrm>
            <a:off x="335666" y="1600201"/>
            <a:ext cx="8351134" cy="3806822"/>
          </a:xfrm>
        </p:spPr>
        <p:txBody>
          <a:bodyPr>
            <a:normAutofit fontScale="85000" lnSpcReduction="20000"/>
          </a:bodyPr>
          <a:lstStyle/>
          <a:p>
            <a:pPr indent="0">
              <a:buNone/>
            </a:pPr>
            <a:r>
              <a:rPr lang="en-US" b="1" dirty="0"/>
              <a:t>The Lifestyle Medicine Conferences </a:t>
            </a:r>
            <a:r>
              <a:rPr lang="en-US" dirty="0"/>
              <a:t>are a great way to get connected with other healthcare professionals that are passionate about improving the lives of others through lifestyle medicine!</a:t>
            </a:r>
          </a:p>
          <a:p>
            <a:pPr indent="0">
              <a:buNone/>
            </a:pPr>
            <a:endParaRPr lang="en-US" dirty="0"/>
          </a:p>
          <a:p>
            <a:pPr indent="0">
              <a:buNone/>
            </a:pPr>
            <a:r>
              <a:rPr lang="en-US" dirty="0"/>
              <a:t>Come connect with colleagues and hear from LM visionaries to learn about current, evidence-based LM practices.</a:t>
            </a:r>
          </a:p>
          <a:p>
            <a:pPr indent="0">
              <a:buNone/>
            </a:pPr>
            <a:endParaRPr lang="en-US" dirty="0"/>
          </a:p>
          <a:p>
            <a:pPr indent="0">
              <a:buNone/>
            </a:pPr>
            <a:r>
              <a:rPr lang="en-US" dirty="0" smtClean="0">
                <a:hlinkClick r:id="rId3"/>
              </a:rPr>
              <a:t>LMConference.org</a:t>
            </a:r>
            <a:endParaRPr lang="en-US" dirty="0"/>
          </a:p>
          <a:p>
            <a:pPr indent="0">
              <a:buNone/>
            </a:pPr>
            <a:endParaRPr lang="en-US" dirty="0" smtClean="0"/>
          </a:p>
          <a:p>
            <a:pPr indent="0">
              <a:buNone/>
            </a:pPr>
            <a:endParaRPr lang="en-US" dirty="0" smtClean="0"/>
          </a:p>
          <a:p>
            <a:pPr indent="0">
              <a:buNone/>
            </a:pPr>
            <a:endParaRPr lang="en-US"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4452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25109"/>
            <a:ext cx="8229600" cy="1143000"/>
          </a:xfrm>
        </p:spPr>
        <p:txBody>
          <a:bodyPr/>
          <a:lstStyle/>
          <a:p>
            <a:pPr algn="l"/>
            <a:r>
              <a:rPr lang="en-US" dirty="0" smtClean="0">
                <a:solidFill>
                  <a:srgbClr val="B64340"/>
                </a:solidFill>
                <a:latin typeface="Trebuchet MS" panose="020B0603020202020204" pitchFamily="34" charset="0"/>
              </a:rPr>
              <a:t>Special thanks…</a:t>
            </a:r>
            <a:endParaRPr lang="en-US" dirty="0">
              <a:solidFill>
                <a:srgbClr val="B64340"/>
              </a:solidFill>
              <a:latin typeface="Trebuchet MS" panose="020B0603020202020204" pitchFamily="34" charset="0"/>
            </a:endParaRPr>
          </a:p>
        </p:txBody>
      </p:sp>
      <p:sp>
        <p:nvSpPr>
          <p:cNvPr id="3" name="Content Placeholder 2"/>
          <p:cNvSpPr>
            <a:spLocks noGrp="1"/>
          </p:cNvSpPr>
          <p:nvPr>
            <p:ph idx="1"/>
          </p:nvPr>
        </p:nvSpPr>
        <p:spPr>
          <a:xfrm>
            <a:off x="457200" y="1417638"/>
            <a:ext cx="8229600" cy="4525963"/>
          </a:xfrm>
        </p:spPr>
        <p:txBody>
          <a:bodyPr/>
          <a:lstStyle/>
          <a:p>
            <a:pPr marL="0" indent="0">
              <a:buNone/>
              <a:tabLst>
                <a:tab pos="0" algn="l"/>
              </a:tabLst>
            </a:pPr>
            <a:endParaRPr lang="en-US" sz="3600" dirty="0" smtClean="0"/>
          </a:p>
          <a:p>
            <a:pPr marL="0" indent="0" algn="ctr">
              <a:buNone/>
              <a:tabLst>
                <a:tab pos="0" algn="l"/>
              </a:tabLst>
            </a:pPr>
            <a:r>
              <a:rPr lang="en-US" sz="3600" dirty="0" smtClean="0"/>
              <a:t>…to the American College of Lifestyle Medicine and to ACLM’s Professionals in Training (PiT) for their support.</a:t>
            </a: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765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normAutofit fontScale="90000"/>
          </a:bodyPr>
          <a:lstStyle/>
          <a:p>
            <a:pPr algn="l" eaLnBrk="1" hangingPunct="1">
              <a:defRPr/>
            </a:pPr>
            <a:r>
              <a:rPr lang="en-US" sz="3000" dirty="0">
                <a:solidFill>
                  <a:srgbClr val="953735"/>
                </a:solidFill>
                <a:ea typeface="ＭＳ Ｐゴシック" pitchFamily="-100" charset="-128"/>
                <a:cs typeface="ＭＳ Ｐゴシック" pitchFamily="-100" charset="-128"/>
              </a:rPr>
              <a:t/>
            </a:r>
            <a:br>
              <a:rPr lang="en-US" sz="3000" dirty="0">
                <a:solidFill>
                  <a:srgbClr val="953735"/>
                </a:solidFill>
                <a:ea typeface="ＭＳ Ｐゴシック" pitchFamily="-100" charset="-128"/>
                <a:cs typeface="ＭＳ Ｐゴシック" pitchFamily="-100" charset="-128"/>
              </a:rPr>
            </a:br>
            <a:r>
              <a:rPr lang="en-US" sz="3000" dirty="0">
                <a:solidFill>
                  <a:srgbClr val="953735"/>
                </a:solidFill>
                <a:ea typeface="ＭＳ Ｐゴシック" pitchFamily="-100" charset="-128"/>
                <a:cs typeface="ＭＳ Ｐゴシック" pitchFamily="-100" charset="-128"/>
              </a:rPr>
              <a:t/>
            </a:r>
            <a:br>
              <a:rPr lang="en-US" sz="3000" dirty="0">
                <a:solidFill>
                  <a:srgbClr val="953735"/>
                </a:solidFill>
                <a:ea typeface="ＭＳ Ｐゴシック" pitchFamily="-100" charset="-128"/>
                <a:cs typeface="ＭＳ Ｐゴシック" pitchFamily="-100" charset="-128"/>
              </a:rPr>
            </a:br>
            <a:r>
              <a:rPr lang="en-US" sz="3400" dirty="0">
                <a:solidFill>
                  <a:srgbClr val="953735"/>
                </a:solidFill>
                <a:ea typeface="ＭＳ Ｐゴシック" pitchFamily="-100" charset="-128"/>
                <a:cs typeface="ＭＳ Ｐゴシック" pitchFamily="-100" charset="-128"/>
              </a:rPr>
              <a:t>If the practitioner only has 30 seconds… </a:t>
            </a:r>
            <a:br>
              <a:rPr lang="en-US" sz="3400" dirty="0">
                <a:solidFill>
                  <a:srgbClr val="953735"/>
                </a:solidFill>
                <a:ea typeface="ＭＳ Ｐゴシック" pitchFamily="-100" charset="-128"/>
                <a:cs typeface="ＭＳ Ｐゴシック" pitchFamily="-100" charset="-128"/>
              </a:rPr>
            </a:br>
            <a:endParaRPr lang="en-US" sz="3400" dirty="0">
              <a:solidFill>
                <a:srgbClr val="953735"/>
              </a:solidFill>
              <a:ea typeface="ＭＳ Ｐゴシック" pitchFamily="-100" charset="-128"/>
              <a:cs typeface="ＭＳ Ｐゴシック" pitchFamily="-100" charset="-128"/>
            </a:endParaRPr>
          </a:p>
        </p:txBody>
      </p:sp>
      <p:sp>
        <p:nvSpPr>
          <p:cNvPr id="88067" name="Rectangle 3"/>
          <p:cNvSpPr>
            <a:spLocks noGrp="1" noChangeArrowheads="1"/>
          </p:cNvSpPr>
          <p:nvPr>
            <p:ph sz="half" idx="1"/>
          </p:nvPr>
        </p:nvSpPr>
        <p:spPr/>
        <p:txBody>
          <a:bodyPr/>
          <a:lstStyle/>
          <a:p>
            <a:pPr eaLnBrk="1" hangingPunct="1">
              <a:lnSpc>
                <a:spcPct val="90000"/>
              </a:lnSpc>
            </a:pPr>
            <a:r>
              <a:rPr lang="en-US" sz="2400" dirty="0">
                <a:latin typeface="Calibri" charset="0"/>
                <a:ea typeface="ＭＳ Ｐゴシック" charset="0"/>
                <a:cs typeface="ＭＳ Ｐゴシック" charset="0"/>
              </a:rPr>
              <a:t>Tell the patient that you believe lifestyle issues are important and would like to address them at the next visit</a:t>
            </a:r>
          </a:p>
          <a:p>
            <a:pPr eaLnBrk="1" hangingPunct="1">
              <a:lnSpc>
                <a:spcPct val="90000"/>
              </a:lnSpc>
            </a:pPr>
            <a:r>
              <a:rPr lang="en-US" sz="2400" dirty="0">
                <a:latin typeface="Calibri" charset="0"/>
                <a:ea typeface="ＭＳ Ｐゴシック" charset="0"/>
                <a:cs typeface="ＭＳ Ｐゴシック" charset="0"/>
              </a:rPr>
              <a:t>Schedule a follow-up visit for the current condition and carve out at least 2 minutes for addressing lifestyle at that visit</a:t>
            </a:r>
          </a:p>
          <a:p>
            <a:pPr eaLnBrk="1" hangingPunct="1">
              <a:lnSpc>
                <a:spcPct val="90000"/>
              </a:lnSpc>
            </a:pPr>
            <a:r>
              <a:rPr lang="en-US" sz="2400" dirty="0">
                <a:latin typeface="Calibri" charset="0"/>
                <a:ea typeface="ＭＳ Ｐゴシック" charset="0"/>
                <a:cs typeface="ＭＳ Ｐゴシック" charset="0"/>
              </a:rPr>
              <a:t>Schedule a prevention visit (Medicare)</a:t>
            </a:r>
          </a:p>
          <a:p>
            <a:pPr eaLnBrk="1" hangingPunct="1">
              <a:lnSpc>
                <a:spcPct val="90000"/>
              </a:lnSpc>
            </a:pPr>
            <a:endParaRPr lang="en-US" sz="2400" dirty="0">
              <a:latin typeface="Calibri" charset="0"/>
              <a:ea typeface="ＭＳ Ｐゴシック" charset="0"/>
              <a:cs typeface="ＭＳ Ｐゴシック" charset="0"/>
            </a:endParaRPr>
          </a:p>
        </p:txBody>
      </p:sp>
      <p:pic>
        <p:nvPicPr>
          <p:cNvPr id="58372"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l="-57246" r="-57246"/>
          <a:stretch>
            <a:fillRect/>
          </a:stretch>
        </p:blip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967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algn="l"/>
            <a:r>
              <a:rPr lang="en-US" dirty="0">
                <a:solidFill>
                  <a:srgbClr val="953735"/>
                </a:solidFill>
                <a:latin typeface="Calibri" charset="0"/>
                <a:ea typeface="ＭＳ Ｐゴシック" charset="0"/>
                <a:cs typeface="ＭＳ Ｐゴシック" charset="0"/>
              </a:rPr>
              <a:t>A 30 second strategy.</a:t>
            </a:r>
          </a:p>
        </p:txBody>
      </p:sp>
      <p:sp>
        <p:nvSpPr>
          <p:cNvPr id="8" name="Content Placeholder 7"/>
          <p:cNvSpPr>
            <a:spLocks noGrp="1"/>
          </p:cNvSpPr>
          <p:nvPr>
            <p:ph sz="half" idx="1"/>
          </p:nvPr>
        </p:nvSpPr>
        <p:spPr/>
        <p:txBody>
          <a:bodyPr/>
          <a:lstStyle/>
          <a:p>
            <a:pPr>
              <a:lnSpc>
                <a:spcPct val="90000"/>
              </a:lnSpc>
            </a:pPr>
            <a:r>
              <a:rPr lang="en-US" sz="2600" dirty="0">
                <a:latin typeface="Calibri" charset="0"/>
                <a:ea typeface="ＭＳ Ｐゴシック" charset="0"/>
                <a:cs typeface="ＭＳ Ｐゴシック" charset="0"/>
              </a:rPr>
              <a:t>Can physicians who disclose their healthy personal behaviors to patients improve their credibility and their ability to motivate?</a:t>
            </a:r>
          </a:p>
          <a:p>
            <a:pPr>
              <a:lnSpc>
                <a:spcPct val="90000"/>
              </a:lnSpc>
            </a:pPr>
            <a:r>
              <a:rPr lang="en-US" sz="2600" dirty="0">
                <a:latin typeface="Calibri" charset="0"/>
                <a:ea typeface="ＭＳ Ｐゴシック" charset="0"/>
                <a:cs typeface="ＭＳ Ｐゴシック" charset="0"/>
              </a:rPr>
              <a:t>Videos of physicians counseling patients</a:t>
            </a:r>
          </a:p>
          <a:p>
            <a:pPr lvl="2" indent="-246063">
              <a:lnSpc>
                <a:spcPct val="90000"/>
              </a:lnSpc>
              <a:buFont typeface="Arial" charset="0"/>
              <a:buChar char="–"/>
            </a:pPr>
            <a:r>
              <a:rPr lang="en-US" sz="1900" dirty="0">
                <a:latin typeface="Calibri" charset="0"/>
                <a:ea typeface="ＭＳ Ｐゴシック" charset="0"/>
              </a:rPr>
              <a:t>½ minute of self disclosure re: dietary and exercise practices</a:t>
            </a:r>
          </a:p>
          <a:p>
            <a:pPr lvl="2" indent="-246063">
              <a:lnSpc>
                <a:spcPct val="90000"/>
              </a:lnSpc>
              <a:buFont typeface="Arial" charset="0"/>
              <a:buChar char="–"/>
            </a:pPr>
            <a:r>
              <a:rPr lang="en-US" sz="1900" dirty="0">
                <a:latin typeface="Calibri" charset="0"/>
                <a:ea typeface="ＭＳ Ｐゴシック" charset="0"/>
              </a:rPr>
              <a:t>Bike helmet and apple on desk</a:t>
            </a:r>
          </a:p>
          <a:p>
            <a:pPr>
              <a:lnSpc>
                <a:spcPct val="90000"/>
              </a:lnSpc>
            </a:pPr>
            <a:endParaRPr lang="en-US" sz="2600" dirty="0">
              <a:latin typeface="Calibri" charset="0"/>
              <a:ea typeface="ＭＳ Ｐゴシック" charset="0"/>
              <a:cs typeface="ＭＳ Ｐゴシック" charset="0"/>
            </a:endParaRPr>
          </a:p>
          <a:p>
            <a:pPr>
              <a:lnSpc>
                <a:spcPct val="90000"/>
              </a:lnSpc>
            </a:pPr>
            <a:endParaRPr lang="en-US" sz="2600" dirty="0">
              <a:latin typeface="Calibri" charset="0"/>
              <a:ea typeface="ＭＳ Ｐゴシック" charset="0"/>
              <a:cs typeface="ＭＳ Ｐゴシック" charset="0"/>
            </a:endParaRPr>
          </a:p>
        </p:txBody>
      </p:sp>
      <p:pic>
        <p:nvPicPr>
          <p:cNvPr id="64516"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rcRect t="-6306" b="-6306"/>
          <a:stretch>
            <a:fillRect/>
          </a:stretch>
        </p:blipFill>
        <p:spPr/>
      </p:pic>
      <p:sp>
        <p:nvSpPr>
          <p:cNvPr id="64517" name="TextBox 8"/>
          <p:cNvSpPr txBox="1">
            <a:spLocks noChangeArrowheads="1"/>
          </p:cNvSpPr>
          <p:nvPr/>
        </p:nvSpPr>
        <p:spPr bwMode="auto">
          <a:xfrm>
            <a:off x="457200" y="6324600"/>
            <a:ext cx="5507038"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2" eaLnBrk="1" hangingPunct="1"/>
            <a:r>
              <a:rPr lang="en-US" sz="1200" dirty="0">
                <a:latin typeface="Calibri" charset="0"/>
              </a:rPr>
              <a:t>Frank E, Breyan J, Elon L. Physician Disclosure of Healthy Personal Behaviors Improves </a:t>
            </a:r>
          </a:p>
          <a:p>
            <a:pPr marL="0" lvl="2" eaLnBrk="1" hangingPunct="1"/>
            <a:r>
              <a:rPr lang="en-US" sz="1200" dirty="0">
                <a:latin typeface="Calibri" charset="0"/>
              </a:rPr>
              <a:t>Credibility and Ability to Motivate.  Archives of Family Medicine. 2000;9:287-290. </a:t>
            </a:r>
          </a:p>
          <a:p>
            <a:pPr eaLnBrk="1" hangingPunct="1"/>
            <a:endParaRPr lang="en-US" sz="1800" dirty="0">
              <a:latin typeface="Calibri" charset="0"/>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64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8" grpI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algn="l">
              <a:defRPr/>
            </a:pPr>
            <a:r>
              <a:rPr lang="en-US" dirty="0" smtClean="0">
                <a:solidFill>
                  <a:srgbClr val="953735"/>
                </a:solidFill>
              </a:rPr>
              <a:t>Is disclosure of physician behaviors motivating?</a:t>
            </a:r>
          </a:p>
        </p:txBody>
      </p:sp>
      <p:sp>
        <p:nvSpPr>
          <p:cNvPr id="82948" name="Content Placeholder 2"/>
          <p:cNvSpPr>
            <a:spLocks noGrp="1"/>
          </p:cNvSpPr>
          <p:nvPr>
            <p:ph sz="half" idx="1"/>
          </p:nvPr>
        </p:nvSpPr>
        <p:spPr/>
        <p:txBody>
          <a:bodyPr/>
          <a:lstStyle/>
          <a:p>
            <a:pPr marL="273050" indent="-273050">
              <a:buClr>
                <a:srgbClr val="9BBB59"/>
              </a:buClr>
              <a:buFont typeface="Arial" charset="0"/>
              <a:buNone/>
            </a:pPr>
            <a:r>
              <a:rPr lang="en-US" sz="2600" dirty="0">
                <a:latin typeface="Calibri" charset="0"/>
                <a:ea typeface="ＭＳ Ｐゴシック" charset="0"/>
                <a:cs typeface="ＭＳ Ｐゴシック" charset="0"/>
              </a:rPr>
              <a:t>Subjects-</a:t>
            </a:r>
          </a:p>
          <a:p>
            <a:pPr marL="639763" lvl="1" indent="-246063">
              <a:buFont typeface="Wingdings 2" charset="0"/>
              <a:buChar char=""/>
            </a:pPr>
            <a:r>
              <a:rPr lang="en-US" sz="2200" dirty="0">
                <a:latin typeface="Calibri" charset="0"/>
                <a:ea typeface="ＭＳ Ｐゴシック" charset="0"/>
              </a:rPr>
              <a:t>Patients in the waiting room at an internal medicine clinic at Emory </a:t>
            </a:r>
          </a:p>
          <a:p>
            <a:pPr marL="273050" indent="-273050">
              <a:buClr>
                <a:srgbClr val="9BBB59"/>
              </a:buClr>
              <a:buFont typeface="Arial" charset="0"/>
              <a:buNone/>
            </a:pPr>
            <a:r>
              <a:rPr lang="en-US" sz="2600" dirty="0">
                <a:latin typeface="Calibri" charset="0"/>
                <a:ea typeface="ＭＳ Ｐゴシック" charset="0"/>
                <a:cs typeface="ＭＳ Ｐゴシック" charset="0"/>
              </a:rPr>
              <a:t>Results-</a:t>
            </a:r>
          </a:p>
          <a:p>
            <a:pPr marL="639763" lvl="1" indent="-246063">
              <a:buFont typeface="Wingdings 2" charset="0"/>
              <a:buChar char=""/>
            </a:pPr>
            <a:r>
              <a:rPr lang="en-US" sz="2200" dirty="0">
                <a:latin typeface="Calibri" charset="0"/>
                <a:ea typeface="ＭＳ Ｐゴシック" charset="0"/>
              </a:rPr>
              <a:t>Viewers of the physician disclosure video rated the physician as more believable and motivating regarding exercise and diet.</a:t>
            </a:r>
          </a:p>
          <a:p>
            <a:pPr marL="639763" lvl="1" indent="-246063">
              <a:buFontTx/>
              <a:buNone/>
            </a:pPr>
            <a:endParaRPr lang="en-US" sz="2200" dirty="0">
              <a:latin typeface="Calibri" charset="0"/>
              <a:ea typeface="ＭＳ Ｐゴシック" charset="0"/>
            </a:endParaRPr>
          </a:p>
          <a:p>
            <a:pPr marL="273050" indent="-273050">
              <a:buClr>
                <a:srgbClr val="9BBB59"/>
              </a:buClr>
              <a:buFont typeface="Arial" charset="0"/>
              <a:buNone/>
            </a:pPr>
            <a:r>
              <a:rPr lang="en-US" sz="1500" dirty="0">
                <a:latin typeface="Calibri" charset="0"/>
                <a:ea typeface="ＭＳ Ｐゴシック" charset="0"/>
                <a:cs typeface="ＭＳ Ｐゴシック" charset="0"/>
              </a:rPr>
              <a:t>	</a:t>
            </a:r>
          </a:p>
          <a:p>
            <a:pPr marL="273050" indent="-273050">
              <a:buClr>
                <a:srgbClr val="9BBB59"/>
              </a:buClr>
              <a:buFont typeface="Wingdings" charset="0"/>
              <a:buBlip>
                <a:blip r:embed="rId3"/>
              </a:buBlip>
            </a:pPr>
            <a:endParaRPr lang="en-US" sz="2600" dirty="0">
              <a:latin typeface="Calibri" charset="0"/>
              <a:ea typeface="ＭＳ Ｐゴシック" charset="0"/>
              <a:cs typeface="ＭＳ Ｐゴシック" charset="0"/>
            </a:endParaRPr>
          </a:p>
        </p:txBody>
      </p:sp>
      <p:pic>
        <p:nvPicPr>
          <p:cNvPr id="66564" name="Content Placeholder 6"/>
          <p:cNvPicPr>
            <a:picLocks noGrp="1" noChangeAspect="1"/>
          </p:cNvPicPr>
          <p:nvPr>
            <p:ph sz="half" idx="2"/>
          </p:nvPr>
        </p:nvPicPr>
        <p:blipFill>
          <a:blip r:embed="rId4">
            <a:extLst>
              <a:ext uri="{28A0092B-C50C-407E-A947-70E740481C1C}">
                <a14:useLocalDpi xmlns:a14="http://schemas.microsoft.com/office/drawing/2010/main" val="0"/>
              </a:ext>
            </a:extLst>
          </a:blip>
          <a:srcRect t="-34052" b="-34052"/>
          <a:stretch>
            <a:fillRect/>
          </a:stretch>
        </p:blipFill>
        <p:spPr/>
      </p:pic>
      <p:sp>
        <p:nvSpPr>
          <p:cNvPr id="66565" name="TextBox 7"/>
          <p:cNvSpPr txBox="1">
            <a:spLocks noChangeArrowheads="1"/>
          </p:cNvSpPr>
          <p:nvPr/>
        </p:nvSpPr>
        <p:spPr bwMode="auto">
          <a:xfrm>
            <a:off x="228600" y="6076950"/>
            <a:ext cx="70866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latin typeface="Calibri" charset="0"/>
              </a:rPr>
              <a:t>Frank E, Breyan J, Elon L. Physician Disclosure of Healthy Personal Behaviors</a:t>
            </a:r>
          </a:p>
          <a:p>
            <a:pPr eaLnBrk="1" hangingPunct="1"/>
            <a:r>
              <a:rPr lang="en-US" sz="1200" dirty="0">
                <a:latin typeface="Calibri" charset="0"/>
              </a:rPr>
              <a:t> Improves Credibility and Ability to Motivate.  Archives of Family Medicine. 2000;9:287-290.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063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94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94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94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94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eaLnBrk="1" hangingPunct="1"/>
            <a:r>
              <a:rPr lang="en-US" sz="3800" dirty="0">
                <a:solidFill>
                  <a:srgbClr val="953735"/>
                </a:solidFill>
                <a:latin typeface="Calibri" charset="0"/>
                <a:ea typeface="ＭＳ Ｐゴシック" charset="0"/>
                <a:cs typeface="ＭＳ Ｐゴシック" charset="0"/>
              </a:rPr>
              <a:t>If the practitioner has 5 minutes…</a:t>
            </a:r>
          </a:p>
        </p:txBody>
      </p:sp>
      <p:sp>
        <p:nvSpPr>
          <p:cNvPr id="92163" name="Rectangle 3"/>
          <p:cNvSpPr>
            <a:spLocks noGrp="1" noChangeArrowheads="1"/>
          </p:cNvSpPr>
          <p:nvPr>
            <p:ph sz="half" idx="1"/>
          </p:nvPr>
        </p:nvSpPr>
        <p:spPr/>
        <p:txBody>
          <a:bodyPr/>
          <a:lstStyle/>
          <a:p>
            <a:pPr eaLnBrk="1" hangingPunct="1">
              <a:lnSpc>
                <a:spcPct val="70000"/>
              </a:lnSpc>
            </a:pPr>
            <a:r>
              <a:rPr lang="en-US" sz="2400" dirty="0">
                <a:latin typeface="Calibri" charset="0"/>
                <a:ea typeface="ＭＳ Ｐゴシック" charset="0"/>
                <a:cs typeface="ＭＳ Ｐゴシック" charset="0"/>
              </a:rPr>
              <a:t>Choose one area of concern that patient is ready to address</a:t>
            </a:r>
          </a:p>
          <a:p>
            <a:pPr eaLnBrk="1" hangingPunct="1">
              <a:lnSpc>
                <a:spcPct val="70000"/>
              </a:lnSpc>
            </a:pPr>
            <a:r>
              <a:rPr lang="en-US" sz="2400" dirty="0">
                <a:latin typeface="Calibri" charset="0"/>
                <a:ea typeface="ＭＳ Ｐゴシック" charset="0"/>
                <a:cs typeface="ＭＳ Ｐゴシック" charset="0"/>
              </a:rPr>
              <a:t>Ask patient about what specific steps he/she could do</a:t>
            </a:r>
          </a:p>
          <a:p>
            <a:pPr eaLnBrk="1" hangingPunct="1">
              <a:lnSpc>
                <a:spcPct val="70000"/>
              </a:lnSpc>
            </a:pPr>
            <a:r>
              <a:rPr lang="en-US" sz="2400" dirty="0">
                <a:latin typeface="Calibri" charset="0"/>
                <a:ea typeface="ＭＳ Ｐゴシック" charset="0"/>
                <a:cs typeface="ＭＳ Ｐゴシック" charset="0"/>
              </a:rPr>
              <a:t>Develop a brief action plan—one small step</a:t>
            </a:r>
          </a:p>
          <a:p>
            <a:pPr eaLnBrk="1" hangingPunct="1">
              <a:lnSpc>
                <a:spcPct val="70000"/>
              </a:lnSpc>
            </a:pPr>
            <a:r>
              <a:rPr lang="en-US" sz="2400" dirty="0">
                <a:latin typeface="Calibri" charset="0"/>
                <a:ea typeface="ＭＳ Ｐゴシック" charset="0"/>
                <a:cs typeface="ＭＳ Ｐゴシック" charset="0"/>
              </a:rPr>
              <a:t>Check patient</a:t>
            </a:r>
            <a:r>
              <a:rPr lang="ja-JP" altLang="en-US" sz="240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s confidence level</a:t>
            </a:r>
          </a:p>
          <a:p>
            <a:pPr eaLnBrk="1" hangingPunct="1">
              <a:lnSpc>
                <a:spcPct val="70000"/>
              </a:lnSpc>
            </a:pPr>
            <a:r>
              <a:rPr lang="en-US" sz="2400" dirty="0">
                <a:latin typeface="Calibri" charset="0"/>
                <a:ea typeface="ＭＳ Ｐゴシック" charset="0"/>
                <a:cs typeface="ＭＳ Ｐゴシック" charset="0"/>
              </a:rPr>
              <a:t>If patient is not ready for an action plan, offer a brief message appropriate to the patient</a:t>
            </a:r>
            <a:r>
              <a:rPr lang="ja-JP" altLang="en-US" sz="240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s stage of readiness</a:t>
            </a:r>
          </a:p>
          <a:p>
            <a:pPr eaLnBrk="1" hangingPunct="1">
              <a:lnSpc>
                <a:spcPct val="70000"/>
              </a:lnSpc>
              <a:buFont typeface="Arial" charset="0"/>
              <a:buNone/>
            </a:pPr>
            <a:r>
              <a:rPr lang="en-US" sz="2400" dirty="0">
                <a:latin typeface="Calibri" charset="0"/>
                <a:ea typeface="ＭＳ Ｐゴシック" charset="0"/>
                <a:cs typeface="ＭＳ Ｐゴシック" charset="0"/>
              </a:rPr>
              <a:t>     </a:t>
            </a:r>
          </a:p>
          <a:p>
            <a:pPr eaLnBrk="1" hangingPunct="1">
              <a:lnSpc>
                <a:spcPct val="70000"/>
              </a:lnSpc>
            </a:pPr>
            <a:endParaRPr lang="en-US" sz="2400" dirty="0">
              <a:latin typeface="Calibri" charset="0"/>
              <a:ea typeface="ＭＳ Ｐゴシック" charset="0"/>
              <a:cs typeface="ＭＳ Ｐゴシック" charset="0"/>
            </a:endParaRPr>
          </a:p>
        </p:txBody>
      </p:sp>
      <p:sp>
        <p:nvSpPr>
          <p:cNvPr id="60420" name="TextBox 3"/>
          <p:cNvSpPr txBox="1">
            <a:spLocks noChangeArrowheads="1"/>
          </p:cNvSpPr>
          <p:nvPr/>
        </p:nvSpPr>
        <p:spPr bwMode="auto">
          <a:xfrm>
            <a:off x="457200" y="6477000"/>
            <a:ext cx="3805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http://www.lifestylemedicine.org/core</a:t>
            </a:r>
          </a:p>
          <a:p>
            <a:pPr eaLnBrk="1" hangingPunct="1"/>
            <a:endParaRPr lang="en-US" sz="1800" dirty="0"/>
          </a:p>
        </p:txBody>
      </p:sp>
      <p:pic>
        <p:nvPicPr>
          <p:cNvPr id="60421" name="Content Placeholder 8" descr="Figure5.png"/>
          <p:cNvPicPr>
            <a:picLocks noGrp="1" noChangeAspect="1"/>
          </p:cNvPicPr>
          <p:nvPr>
            <p:ph sz="half" idx="2"/>
          </p:nvPr>
        </p:nvPicPr>
        <p:blipFill>
          <a:blip r:embed="rId3">
            <a:extLst>
              <a:ext uri="{28A0092B-C50C-407E-A947-70E740481C1C}">
                <a14:useLocalDpi xmlns:a14="http://schemas.microsoft.com/office/drawing/2010/main" val="0"/>
              </a:ext>
            </a:extLst>
          </a:blip>
          <a:srcRect t="-15265" b="-15265"/>
          <a:stretch>
            <a:fillRect/>
          </a:stretch>
        </p:blipFill>
        <p:spPr/>
      </p:pic>
      <p:sp>
        <p:nvSpPr>
          <p:cNvPr id="60422" name="TextBox 9"/>
          <p:cNvSpPr txBox="1">
            <a:spLocks noChangeArrowheads="1"/>
          </p:cNvSpPr>
          <p:nvPr/>
        </p:nvSpPr>
        <p:spPr bwMode="auto">
          <a:xfrm>
            <a:off x="4648200" y="5638800"/>
            <a:ext cx="3352800" cy="261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http://www.adultmeducation.com/images/Figure5.png</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603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fade">
                                      <p:cBhvr>
                                        <p:cTn id="7" dur="1000"/>
                                        <p:tgtEl>
                                          <p:spTgt spid="92163">
                                            <p:txEl>
                                              <p:pRg st="0" end="0"/>
                                            </p:txEl>
                                          </p:spTgt>
                                        </p:tgtEl>
                                      </p:cBhvr>
                                    </p:animEffect>
                                    <p:anim calcmode="lin" valueType="num">
                                      <p:cBhvr>
                                        <p:cTn id="8" dur="1000" fill="hold"/>
                                        <p:tgtEl>
                                          <p:spTgt spid="9216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216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216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63">
                                            <p:txEl>
                                              <p:pRg st="1" end="1"/>
                                            </p:txEl>
                                          </p:spTgt>
                                        </p:tgtEl>
                                        <p:attrNameLst>
                                          <p:attrName>style.visibility</p:attrName>
                                        </p:attrNameLst>
                                      </p:cBhvr>
                                      <p:to>
                                        <p:strVal val="visible"/>
                                      </p:to>
                                    </p:set>
                                    <p:animEffect transition="in" filter="fade">
                                      <p:cBhvr>
                                        <p:cTn id="15" dur="1000"/>
                                        <p:tgtEl>
                                          <p:spTgt spid="92163">
                                            <p:txEl>
                                              <p:pRg st="1" end="1"/>
                                            </p:txEl>
                                          </p:spTgt>
                                        </p:tgtEl>
                                      </p:cBhvr>
                                    </p:animEffect>
                                    <p:anim calcmode="lin" valueType="num">
                                      <p:cBhvr>
                                        <p:cTn id="16" dur="1000" fill="hold"/>
                                        <p:tgtEl>
                                          <p:spTgt spid="9216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216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216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63">
                                            <p:txEl>
                                              <p:pRg st="2" end="2"/>
                                            </p:txEl>
                                          </p:spTgt>
                                        </p:tgtEl>
                                        <p:attrNameLst>
                                          <p:attrName>style.visibility</p:attrName>
                                        </p:attrNameLst>
                                      </p:cBhvr>
                                      <p:to>
                                        <p:strVal val="visible"/>
                                      </p:to>
                                    </p:set>
                                    <p:animEffect transition="in" filter="fade">
                                      <p:cBhvr>
                                        <p:cTn id="23" dur="1000"/>
                                        <p:tgtEl>
                                          <p:spTgt spid="92163">
                                            <p:txEl>
                                              <p:pRg st="2" end="2"/>
                                            </p:txEl>
                                          </p:spTgt>
                                        </p:tgtEl>
                                      </p:cBhvr>
                                    </p:animEffect>
                                    <p:anim calcmode="lin" valueType="num">
                                      <p:cBhvr>
                                        <p:cTn id="24" dur="1000" fill="hold"/>
                                        <p:tgtEl>
                                          <p:spTgt spid="9216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9216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216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63">
                                            <p:txEl>
                                              <p:pRg st="3" end="3"/>
                                            </p:txEl>
                                          </p:spTgt>
                                        </p:tgtEl>
                                        <p:attrNameLst>
                                          <p:attrName>style.visibility</p:attrName>
                                        </p:attrNameLst>
                                      </p:cBhvr>
                                      <p:to>
                                        <p:strVal val="visible"/>
                                      </p:to>
                                    </p:set>
                                    <p:animEffect transition="in" filter="fade">
                                      <p:cBhvr>
                                        <p:cTn id="31" dur="1000"/>
                                        <p:tgtEl>
                                          <p:spTgt spid="92163">
                                            <p:txEl>
                                              <p:pRg st="3" end="3"/>
                                            </p:txEl>
                                          </p:spTgt>
                                        </p:tgtEl>
                                      </p:cBhvr>
                                    </p:animEffect>
                                    <p:anim calcmode="lin" valueType="num">
                                      <p:cBhvr>
                                        <p:cTn id="32" dur="1000" fill="hold"/>
                                        <p:tgtEl>
                                          <p:spTgt spid="92163">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92163">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216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163">
                                            <p:txEl>
                                              <p:pRg st="4" end="4"/>
                                            </p:txEl>
                                          </p:spTgt>
                                        </p:tgtEl>
                                        <p:attrNameLst>
                                          <p:attrName>style.visibility</p:attrName>
                                        </p:attrNameLst>
                                      </p:cBhvr>
                                      <p:to>
                                        <p:strVal val="visible"/>
                                      </p:to>
                                    </p:set>
                                    <p:animEffect transition="in" filter="fade">
                                      <p:cBhvr>
                                        <p:cTn id="39" dur="1000"/>
                                        <p:tgtEl>
                                          <p:spTgt spid="92163">
                                            <p:txEl>
                                              <p:pRg st="4" end="4"/>
                                            </p:txEl>
                                          </p:spTgt>
                                        </p:tgtEl>
                                      </p:cBhvr>
                                    </p:animEffect>
                                    <p:anim calcmode="lin" valueType="num">
                                      <p:cBhvr>
                                        <p:cTn id="40" dur="1000" fill="hold"/>
                                        <p:tgtEl>
                                          <p:spTgt spid="92163">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92163">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216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92163">
                                            <p:txEl>
                                              <p:pRg st="5" end="5"/>
                                            </p:txEl>
                                          </p:spTgt>
                                        </p:tgtEl>
                                        <p:attrNameLst>
                                          <p:attrName>style.visibility</p:attrName>
                                        </p:attrNameLst>
                                      </p:cBhvr>
                                      <p:to>
                                        <p:strVal val="visible"/>
                                      </p:to>
                                    </p:set>
                                    <p:animEffect transition="in" filter="fade">
                                      <p:cBhvr>
                                        <p:cTn id="47" dur="1000"/>
                                        <p:tgtEl>
                                          <p:spTgt spid="92163">
                                            <p:txEl>
                                              <p:pRg st="5" end="5"/>
                                            </p:txEl>
                                          </p:spTgt>
                                        </p:tgtEl>
                                      </p:cBhvr>
                                    </p:animEffect>
                                    <p:anim calcmode="lin" valueType="num">
                                      <p:cBhvr>
                                        <p:cTn id="48" dur="1000" fill="hold"/>
                                        <p:tgtEl>
                                          <p:spTgt spid="92163">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92163">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216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l" eaLnBrk="1" hangingPunct="1"/>
            <a:r>
              <a:rPr lang="en-US" sz="3400" dirty="0">
                <a:solidFill>
                  <a:srgbClr val="953735"/>
                </a:solidFill>
                <a:latin typeface="Calibri" charset="0"/>
                <a:ea typeface="ＭＳ Ｐゴシック" charset="0"/>
                <a:cs typeface="ＭＳ Ｐゴシック" charset="0"/>
              </a:rPr>
              <a:t>If you can carve out 10 minutes or more…</a:t>
            </a:r>
          </a:p>
        </p:txBody>
      </p:sp>
      <p:sp>
        <p:nvSpPr>
          <p:cNvPr id="62467" name="Rectangle 3"/>
          <p:cNvSpPr>
            <a:spLocks noGrp="1" noChangeArrowheads="1"/>
          </p:cNvSpPr>
          <p:nvPr>
            <p:ph sz="half" idx="1"/>
          </p:nvPr>
        </p:nvSpPr>
        <p:spPr/>
        <p:txBody>
          <a:bodyPr/>
          <a:lstStyle/>
          <a:p>
            <a:pPr eaLnBrk="1" hangingPunct="1">
              <a:spcAft>
                <a:spcPct val="40000"/>
              </a:spcAft>
            </a:pPr>
            <a:r>
              <a:rPr lang="en-US" sz="2400" dirty="0">
                <a:latin typeface="Calibri" charset="0"/>
                <a:ea typeface="ＭＳ Ｐゴシック" charset="0"/>
                <a:cs typeface="ＭＳ Ｐゴシック" charset="0"/>
              </a:rPr>
              <a:t>Briefly address two or more lifestyle areas appropriate to the patient</a:t>
            </a:r>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s readiness to make a change; </a:t>
            </a:r>
          </a:p>
          <a:p>
            <a:pPr lvl="1" indent="-342900">
              <a:spcAft>
                <a:spcPct val="40000"/>
              </a:spcAft>
            </a:pPr>
            <a:r>
              <a:rPr lang="en-US" sz="2000" dirty="0">
                <a:latin typeface="Calibri" charset="0"/>
                <a:ea typeface="ＭＳ Ｐゴシック" charset="0"/>
              </a:rPr>
              <a:t>for example with motivational interviewing or developing a brief, specific action </a:t>
            </a:r>
            <a:r>
              <a:rPr lang="en-US" sz="2000" dirty="0" smtClean="0">
                <a:latin typeface="Calibri" charset="0"/>
                <a:ea typeface="ＭＳ Ｐゴシック" charset="0"/>
              </a:rPr>
              <a:t>plan that both the patient and provider agree upon</a:t>
            </a:r>
            <a:endParaRPr lang="en-US" sz="2000" dirty="0">
              <a:latin typeface="Calibri" charset="0"/>
              <a:ea typeface="ＭＳ Ｐゴシック" charset="0"/>
            </a:endParaRPr>
          </a:p>
          <a:p>
            <a:pPr eaLnBrk="1" hangingPunct="1"/>
            <a:endParaRPr lang="en-US" sz="2400" dirty="0">
              <a:latin typeface="Calibri" charset="0"/>
              <a:ea typeface="ＭＳ Ｐゴシック" charset="0"/>
              <a:cs typeface="ＭＳ Ｐゴシック" charset="0"/>
            </a:endParaRPr>
          </a:p>
        </p:txBody>
      </p:sp>
      <p:sp>
        <p:nvSpPr>
          <p:cNvPr id="62469" name="TextBox 3"/>
          <p:cNvSpPr txBox="1">
            <a:spLocks noChangeArrowheads="1"/>
          </p:cNvSpPr>
          <p:nvPr/>
        </p:nvSpPr>
        <p:spPr bwMode="auto">
          <a:xfrm>
            <a:off x="533400" y="6400800"/>
            <a:ext cx="380523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http://www.lifestylemedicine.org/core</a:t>
            </a:r>
          </a:p>
          <a:p>
            <a:pPr eaLnBrk="1" hangingPunct="1"/>
            <a:endParaRPr lang="en-US" sz="18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791" y="6219945"/>
            <a:ext cx="2078916" cy="48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descr="skd182040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3963" y="1840243"/>
            <a:ext cx="2791968" cy="3346704"/>
          </a:xfrm>
          <a:prstGeom prst="rect">
            <a:avLst/>
          </a:prstGeom>
        </p:spPr>
      </p:pic>
      <p:sp>
        <p:nvSpPr>
          <p:cNvPr id="9" name="TextBox 8"/>
          <p:cNvSpPr txBox="1"/>
          <p:nvPr/>
        </p:nvSpPr>
        <p:spPr>
          <a:xfrm>
            <a:off x="5348969" y="3559950"/>
            <a:ext cx="2299036" cy="338554"/>
          </a:xfrm>
          <a:prstGeom prst="rect">
            <a:avLst/>
          </a:prstGeom>
          <a:noFill/>
        </p:spPr>
        <p:txBody>
          <a:bodyPr wrap="square" rtlCol="0">
            <a:spAutoFit/>
          </a:bodyPr>
          <a:lstStyle/>
          <a:p>
            <a:r>
              <a:rPr lang="en-US" sz="1600" dirty="0" smtClean="0"/>
              <a:t>Run for 30 mins 3x/ week</a:t>
            </a:r>
            <a:endParaRPr lang="en-US" sz="1600" dirty="0"/>
          </a:p>
        </p:txBody>
      </p:sp>
    </p:spTree>
    <p:extLst>
      <p:ext uri="{BB962C8B-B14F-4D97-AF65-F5344CB8AC3E}">
        <p14:creationId xmlns:p14="http://schemas.microsoft.com/office/powerpoint/2010/main" val="5424683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4784</TotalTime>
  <Words>5096</Words>
  <Application>Microsoft Office PowerPoint</Application>
  <PresentationFormat>On-screen Show (4:3)</PresentationFormat>
  <Paragraphs>545</Paragraphs>
  <Slides>44</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ＭＳ Ｐゴシック</vt:lpstr>
      <vt:lpstr>Arial</vt:lpstr>
      <vt:lpstr>Calibri</vt:lpstr>
      <vt:lpstr>Trebuchet MS</vt:lpstr>
      <vt:lpstr>Wingdings</vt:lpstr>
      <vt:lpstr>Wingdings 2</vt:lpstr>
      <vt:lpstr>Office Theme</vt:lpstr>
      <vt:lpstr>Lifestyle Medicine:   Behavior Change</vt:lpstr>
      <vt:lpstr>Contributors</vt:lpstr>
      <vt:lpstr>What can lifestyle medicine practitioners do? Simple first steps</vt:lpstr>
      <vt:lpstr>With Every Patient</vt:lpstr>
      <vt:lpstr>  If the practitioner only has 30 seconds…  </vt:lpstr>
      <vt:lpstr>A 30 second strategy.</vt:lpstr>
      <vt:lpstr>Is disclosure of physician behaviors motivating?</vt:lpstr>
      <vt:lpstr>If the practitioner has 5 minutes…</vt:lpstr>
      <vt:lpstr>If you can carve out 10 minutes or more…</vt:lpstr>
      <vt:lpstr>Does Physician Behavior Matter?</vt:lpstr>
      <vt:lpstr>Results</vt:lpstr>
      <vt:lpstr>Coaching Conversations in Lifestyle Medicine</vt:lpstr>
      <vt:lpstr>5 A’s of behavior change counseling: Agree is Key</vt:lpstr>
      <vt:lpstr>Core Competencies— In Lifestyle Medicine</vt:lpstr>
      <vt:lpstr>Lifestyle Medicine Competencies</vt:lpstr>
      <vt:lpstr>Table 1 in Coaching for Behavior Change in Physiatry- </vt:lpstr>
      <vt:lpstr>COACH™ Approach Described and published in American Journal of Lifestyle Medicine 2016</vt:lpstr>
      <vt:lpstr>Five-Step Cycle in the Coaching Model</vt:lpstr>
      <vt:lpstr>PowerPoint Presentation</vt:lpstr>
      <vt:lpstr>The Transtheoretical Model of Change</vt:lpstr>
      <vt:lpstr>TTM Change</vt:lpstr>
      <vt:lpstr>Pre-Contemplation</vt:lpstr>
      <vt:lpstr>The Pre-contemplators</vt:lpstr>
      <vt:lpstr>Processes for Pre-Contemplation Experiential</vt:lpstr>
      <vt:lpstr>Contemplation</vt:lpstr>
      <vt:lpstr>Contemplators</vt:lpstr>
      <vt:lpstr>Processes for Contemplators- Experiential</vt:lpstr>
      <vt:lpstr>Preparation</vt:lpstr>
      <vt:lpstr>The People in Preparation</vt:lpstr>
      <vt:lpstr>Processes for Preparation- Behavioral</vt:lpstr>
      <vt:lpstr>Strategies for Preparation</vt:lpstr>
      <vt:lpstr>Action</vt:lpstr>
      <vt:lpstr>The People in Action</vt:lpstr>
      <vt:lpstr>Processes for Action-Behavioral</vt:lpstr>
      <vt:lpstr>Maintenance</vt:lpstr>
      <vt:lpstr>The People in Maintenance</vt:lpstr>
      <vt:lpstr>Processes for Maintenance</vt:lpstr>
      <vt:lpstr>Termination</vt:lpstr>
      <vt:lpstr>A tool to help practitioners meet the needs of patients/clients.</vt:lpstr>
      <vt:lpstr>Resources</vt:lpstr>
      <vt:lpstr>Become Part of the LM Movement!</vt:lpstr>
      <vt:lpstr>Interested in Diving Deeper into LM and Advancing the Field?</vt:lpstr>
      <vt:lpstr>Join Us!</vt:lpstr>
      <vt:lpstr>Special thanks…</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Medicine</dc:title>
  <dc:creator>Lab User</dc:creator>
  <cp:lastModifiedBy>pshetty@lifestylemedicine.org</cp:lastModifiedBy>
  <cp:revision>34</cp:revision>
  <dcterms:created xsi:type="dcterms:W3CDTF">2015-12-18T22:57:06Z</dcterms:created>
  <dcterms:modified xsi:type="dcterms:W3CDTF">2018-05-23T03:23:47Z</dcterms:modified>
</cp:coreProperties>
</file>